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97" r:id="rId5"/>
    <p:sldId id="306" r:id="rId6"/>
    <p:sldId id="345" r:id="rId7"/>
    <p:sldId id="407" r:id="rId8"/>
    <p:sldId id="402" r:id="rId9"/>
    <p:sldId id="415" r:id="rId10"/>
    <p:sldId id="396" r:id="rId11"/>
    <p:sldId id="397" r:id="rId12"/>
    <p:sldId id="425" r:id="rId13"/>
    <p:sldId id="424" r:id="rId14"/>
    <p:sldId id="412" r:id="rId15"/>
    <p:sldId id="403" r:id="rId16"/>
    <p:sldId id="404" r:id="rId17"/>
    <p:sldId id="416" r:id="rId18"/>
    <p:sldId id="414" r:id="rId19"/>
    <p:sldId id="408" r:id="rId20"/>
    <p:sldId id="420" r:id="rId21"/>
    <p:sldId id="421" r:id="rId22"/>
    <p:sldId id="422" r:id="rId23"/>
    <p:sldId id="409" r:id="rId24"/>
    <p:sldId id="406" r:id="rId25"/>
    <p:sldId id="426" r:id="rId26"/>
    <p:sldId id="418" r:id="rId27"/>
    <p:sldId id="419" r:id="rId28"/>
    <p:sldId id="427" r:id="rId29"/>
    <p:sldId id="411" r:id="rId30"/>
    <p:sldId id="394" r:id="rId31"/>
    <p:sldId id="303" r:id="rId32"/>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Intro" id="{1E11799F-5E93-2449-AA5F-A8A5B61014D5}">
          <p14:sldIdLst>
            <p14:sldId id="297"/>
            <p14:sldId id="306"/>
            <p14:sldId id="345"/>
            <p14:sldId id="407"/>
          </p14:sldIdLst>
        </p14:section>
        <p14:section name="UDL" id="{4C41D913-EFF6-0C4A-8D09-9F3F2AF660CC}">
          <p14:sldIdLst>
            <p14:sldId id="402"/>
            <p14:sldId id="415"/>
            <p14:sldId id="396"/>
            <p14:sldId id="397"/>
            <p14:sldId id="425"/>
            <p14:sldId id="424"/>
            <p14:sldId id="412"/>
          </p14:sldIdLst>
        </p14:section>
        <p14:section name="Accessibilty" id="{AEF01ED3-E773-5248-A9A7-47C16CDEF7A8}">
          <p14:sldIdLst>
            <p14:sldId id="403"/>
            <p14:sldId id="404"/>
            <p14:sldId id="416"/>
            <p14:sldId id="414"/>
            <p14:sldId id="408"/>
            <p14:sldId id="420"/>
            <p14:sldId id="421"/>
            <p14:sldId id="422"/>
            <p14:sldId id="409"/>
            <p14:sldId id="406"/>
            <p14:sldId id="426"/>
            <p14:sldId id="418"/>
            <p14:sldId id="419"/>
            <p14:sldId id="427"/>
            <p14:sldId id="411"/>
            <p14:sldId id="394"/>
            <p14:sldId id="303"/>
          </p14:sldIdLst>
        </p14:section>
      </p14:sectionLst>
    </p:ex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3D55B-941C-DE77-C85C-98206CBB6DC4}" v="53" dt="2022-04-21T18:03:50.817"/>
    <p1510:client id="{35927CEB-10AC-42CD-846C-6B491290F381}" v="31" dt="2022-04-20T16:42:44.299"/>
    <p1510:client id="{B3DBF260-B99F-4366-A26D-0519AF17187C}" v="1" dt="2022-04-19T21:59:57.006"/>
    <p1510:client id="{D0239EB8-B296-4A82-BC21-CB31F6329CAD}" v="203" dt="2022-04-21T21:10:03.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mbs, Gabrielle" userId="S::gabrielle.coombs@ubc.ca::ef2cce92-b6f5-4277-8270-b7f040c02520" providerId="AD" clId="Web-{35927CEB-10AC-42CD-846C-6B491290F381}"/>
    <pc:docChg chg="modSld">
      <pc:chgData name="Coombs, Gabrielle" userId="S::gabrielle.coombs@ubc.ca::ef2cce92-b6f5-4277-8270-b7f040c02520" providerId="AD" clId="Web-{35927CEB-10AC-42CD-846C-6B491290F381}" dt="2022-04-20T16:42:28.424" v="29" actId="20577"/>
      <pc:docMkLst>
        <pc:docMk/>
      </pc:docMkLst>
      <pc:sldChg chg="addSp modSp modNotes">
        <pc:chgData name="Coombs, Gabrielle" userId="S::gabrielle.coombs@ubc.ca::ef2cce92-b6f5-4277-8270-b7f040c02520" providerId="AD" clId="Web-{35927CEB-10AC-42CD-846C-6B491290F381}" dt="2022-04-20T16:41:26.392" v="23" actId="1076"/>
        <pc:sldMkLst>
          <pc:docMk/>
          <pc:sldMk cId="1049092307" sldId="345"/>
        </pc:sldMkLst>
        <pc:spChg chg="add mod">
          <ac:chgData name="Coombs, Gabrielle" userId="S::gabrielle.coombs@ubc.ca::ef2cce92-b6f5-4277-8270-b7f040c02520" providerId="AD" clId="Web-{35927CEB-10AC-42CD-846C-6B491290F381}" dt="2022-04-20T16:41:26.392" v="23" actId="1076"/>
          <ac:spMkLst>
            <pc:docMk/>
            <pc:sldMk cId="1049092307" sldId="345"/>
            <ac:spMk id="5" creationId="{CD9571FA-9A10-CC22-7E9E-A11C5091373C}"/>
          </ac:spMkLst>
        </pc:spChg>
      </pc:sldChg>
      <pc:sldChg chg="modSp">
        <pc:chgData name="Coombs, Gabrielle" userId="S::gabrielle.coombs@ubc.ca::ef2cce92-b6f5-4277-8270-b7f040c02520" providerId="AD" clId="Web-{35927CEB-10AC-42CD-846C-6B491290F381}" dt="2022-04-20T16:42:28.424" v="29" actId="20577"/>
        <pc:sldMkLst>
          <pc:docMk/>
          <pc:sldMk cId="2777018484" sldId="394"/>
        </pc:sldMkLst>
        <pc:spChg chg="mod">
          <ac:chgData name="Coombs, Gabrielle" userId="S::gabrielle.coombs@ubc.ca::ef2cce92-b6f5-4277-8270-b7f040c02520" providerId="AD" clId="Web-{35927CEB-10AC-42CD-846C-6B491290F381}" dt="2022-04-20T16:42:28.424" v="29" actId="20577"/>
          <ac:spMkLst>
            <pc:docMk/>
            <pc:sldMk cId="2777018484" sldId="394"/>
            <ac:spMk id="4" creationId="{F9053C23-3A1A-46C8-B29F-A1992924F9F6}"/>
          </ac:spMkLst>
        </pc:spChg>
      </pc:sldChg>
      <pc:sldChg chg="delSp modNotes">
        <pc:chgData name="Coombs, Gabrielle" userId="S::gabrielle.coombs@ubc.ca::ef2cce92-b6f5-4277-8270-b7f040c02520" providerId="AD" clId="Web-{35927CEB-10AC-42CD-846C-6B491290F381}" dt="2022-04-20T16:41:18.907" v="21"/>
        <pc:sldMkLst>
          <pc:docMk/>
          <pc:sldMk cId="2929101375" sldId="407"/>
        </pc:sldMkLst>
        <pc:spChg chg="del">
          <ac:chgData name="Coombs, Gabrielle" userId="S::gabrielle.coombs@ubc.ca::ef2cce92-b6f5-4277-8270-b7f040c02520" providerId="AD" clId="Web-{35927CEB-10AC-42CD-846C-6B491290F381}" dt="2022-04-20T16:41:18.907" v="21"/>
          <ac:spMkLst>
            <pc:docMk/>
            <pc:sldMk cId="2929101375" sldId="407"/>
            <ac:spMk id="4" creationId="{1F8DE8B1-A028-E049-840E-14BE2ADEDBFE}"/>
          </ac:spMkLst>
        </pc:spChg>
      </pc:sldChg>
    </pc:docChg>
  </pc:docChgLst>
  <pc:docChgLst>
    <pc:chgData name="Coombs, Gabrielle" userId="S::gabrielle.coombs@ubc.ca::ef2cce92-b6f5-4277-8270-b7f040c02520" providerId="AD" clId="Web-{B3DBF260-B99F-4366-A26D-0519AF17187C}"/>
    <pc:docChg chg="modSld">
      <pc:chgData name="Coombs, Gabrielle" userId="S::gabrielle.coombs@ubc.ca::ef2cce92-b6f5-4277-8270-b7f040c02520" providerId="AD" clId="Web-{B3DBF260-B99F-4366-A26D-0519AF17187C}" dt="2022-04-19T21:59:57.006" v="0"/>
      <pc:docMkLst>
        <pc:docMk/>
      </pc:docMkLst>
      <pc:sldChg chg="modSp">
        <pc:chgData name="Coombs, Gabrielle" userId="S::gabrielle.coombs@ubc.ca::ef2cce92-b6f5-4277-8270-b7f040c02520" providerId="AD" clId="Web-{B3DBF260-B99F-4366-A26D-0519AF17187C}" dt="2022-04-19T21:59:57.006" v="0"/>
        <pc:sldMkLst>
          <pc:docMk/>
          <pc:sldMk cId="3883401439" sldId="417"/>
        </pc:sldMkLst>
        <pc:picChg chg="ord">
          <ac:chgData name="Coombs, Gabrielle" userId="S::gabrielle.coombs@ubc.ca::ef2cce92-b6f5-4277-8270-b7f040c02520" providerId="AD" clId="Web-{B3DBF260-B99F-4366-A26D-0519AF17187C}" dt="2022-04-19T21:59:57.006" v="0"/>
          <ac:picMkLst>
            <pc:docMk/>
            <pc:sldMk cId="3883401439" sldId="417"/>
            <ac:picMk id="6" creationId="{A5A0001F-274D-C640-92F2-DF4EB998D948}"/>
          </ac:picMkLst>
        </pc:picChg>
      </pc:sldChg>
    </pc:docChg>
  </pc:docChgLst>
  <pc:docChgLst>
    <pc:chgData name="Coombs, Gabrielle" userId="S::gabrielle.coombs@ubc.ca::ef2cce92-b6f5-4277-8270-b7f040c02520" providerId="AD" clId="Web-{D0239EB8-B296-4A82-BC21-CB31F6329CAD}"/>
    <pc:docChg chg="addSld modSld sldOrd modSection">
      <pc:chgData name="Coombs, Gabrielle" userId="S::gabrielle.coombs@ubc.ca::ef2cce92-b6f5-4277-8270-b7f040c02520" providerId="AD" clId="Web-{D0239EB8-B296-4A82-BC21-CB31F6329CAD}" dt="2022-04-21T21:09:59.687" v="221"/>
      <pc:docMkLst>
        <pc:docMk/>
      </pc:docMkLst>
      <pc:sldChg chg="ord modNotes">
        <pc:chgData name="Coombs, Gabrielle" userId="S::gabrielle.coombs@ubc.ca::ef2cce92-b6f5-4277-8270-b7f040c02520" providerId="AD" clId="Web-{D0239EB8-B296-4A82-BC21-CB31F6329CAD}" dt="2022-04-21T21:09:59.687" v="221"/>
        <pc:sldMkLst>
          <pc:docMk/>
          <pc:sldMk cId="1925521129" sldId="419"/>
        </pc:sldMkLst>
      </pc:sldChg>
      <pc:sldChg chg="addSp modSp new ord addAnim delAnim modAnim modNotes">
        <pc:chgData name="Coombs, Gabrielle" userId="S::gabrielle.coombs@ubc.ca::ef2cce92-b6f5-4277-8270-b7f040c02520" providerId="AD" clId="Web-{D0239EB8-B296-4A82-BC21-CB31F6329CAD}" dt="2022-04-21T17:56:23.986" v="199" actId="20577"/>
        <pc:sldMkLst>
          <pc:docMk/>
          <pc:sldMk cId="378000417" sldId="426"/>
        </pc:sldMkLst>
        <pc:spChg chg="mod">
          <ac:chgData name="Coombs, Gabrielle" userId="S::gabrielle.coombs@ubc.ca::ef2cce92-b6f5-4277-8270-b7f040c02520" providerId="AD" clId="Web-{D0239EB8-B296-4A82-BC21-CB31F6329CAD}" dt="2022-04-21T16:55:50.226" v="14" actId="20577"/>
          <ac:spMkLst>
            <pc:docMk/>
            <pc:sldMk cId="378000417" sldId="426"/>
            <ac:spMk id="2" creationId="{3A10E46E-0B3A-0517-8280-D5641615DC20}"/>
          </ac:spMkLst>
        </pc:spChg>
        <pc:spChg chg="mod">
          <ac:chgData name="Coombs, Gabrielle" userId="S::gabrielle.coombs@ubc.ca::ef2cce92-b6f5-4277-8270-b7f040c02520" providerId="AD" clId="Web-{D0239EB8-B296-4A82-BC21-CB31F6329CAD}" dt="2022-04-21T17:56:23.986" v="199" actId="20577"/>
          <ac:spMkLst>
            <pc:docMk/>
            <pc:sldMk cId="378000417" sldId="426"/>
            <ac:spMk id="3" creationId="{8A4102F4-DDEC-2533-1773-100D9DE42931}"/>
          </ac:spMkLst>
        </pc:spChg>
        <pc:spChg chg="add mod">
          <ac:chgData name="Coombs, Gabrielle" userId="S::gabrielle.coombs@ubc.ca::ef2cce92-b6f5-4277-8270-b7f040c02520" providerId="AD" clId="Web-{D0239EB8-B296-4A82-BC21-CB31F6329CAD}" dt="2022-04-21T17:01:42.463" v="165" actId="1076"/>
          <ac:spMkLst>
            <pc:docMk/>
            <pc:sldMk cId="378000417" sldId="426"/>
            <ac:spMk id="7" creationId="{CC249483-1C99-F3E4-7AB1-85139461EEF9}"/>
          </ac:spMkLst>
        </pc:spChg>
        <pc:picChg chg="add ord">
          <ac:chgData name="Coombs, Gabrielle" userId="S::gabrielle.coombs@ubc.ca::ef2cce92-b6f5-4277-8270-b7f040c02520" providerId="AD" clId="Web-{D0239EB8-B296-4A82-BC21-CB31F6329CAD}" dt="2022-04-21T16:58:53.040" v="149"/>
          <ac:picMkLst>
            <pc:docMk/>
            <pc:sldMk cId="378000417" sldId="426"/>
            <ac:picMk id="5" creationId="{9E747065-C5FF-F7BE-5D5C-4B5C65D2EF11}"/>
          </ac:picMkLst>
        </pc:picChg>
        <pc:picChg chg="add mod">
          <ac:chgData name="Coombs, Gabrielle" userId="S::gabrielle.coombs@ubc.ca::ef2cce92-b6f5-4277-8270-b7f040c02520" providerId="AD" clId="Web-{D0239EB8-B296-4A82-BC21-CB31F6329CAD}" dt="2022-04-21T17:01:06.072" v="154" actId="1076"/>
          <ac:picMkLst>
            <pc:docMk/>
            <pc:sldMk cId="378000417" sldId="426"/>
            <ac:picMk id="6" creationId="{F9B30B1D-F93C-56AA-FF13-243783356749}"/>
          </ac:picMkLst>
        </pc:picChg>
      </pc:sldChg>
      <pc:sldChg chg="addSp delSp modSp">
        <pc:chgData name="Coombs, Gabrielle" userId="S::gabrielle.coombs@ubc.ca::ef2cce92-b6f5-4277-8270-b7f040c02520" providerId="AD" clId="Web-{D0239EB8-B296-4A82-BC21-CB31F6329CAD}" dt="2022-04-21T18:03:30.992" v="204" actId="1076"/>
        <pc:sldMkLst>
          <pc:docMk/>
          <pc:sldMk cId="3643293011" sldId="427"/>
        </pc:sldMkLst>
        <pc:picChg chg="add mod">
          <ac:chgData name="Coombs, Gabrielle" userId="S::gabrielle.coombs@ubc.ca::ef2cce92-b6f5-4277-8270-b7f040c02520" providerId="AD" clId="Web-{D0239EB8-B296-4A82-BC21-CB31F6329CAD}" dt="2022-04-21T18:03:30.992" v="204" actId="1076"/>
          <ac:picMkLst>
            <pc:docMk/>
            <pc:sldMk cId="3643293011" sldId="427"/>
            <ac:picMk id="4" creationId="{A0176B7A-C495-521E-E89E-46220BB7A909}"/>
          </ac:picMkLst>
        </pc:picChg>
        <pc:picChg chg="del">
          <ac:chgData name="Coombs, Gabrielle" userId="S::gabrielle.coombs@ubc.ca::ef2cce92-b6f5-4277-8270-b7f040c02520" providerId="AD" clId="Web-{D0239EB8-B296-4A82-BC21-CB31F6329CAD}" dt="2022-04-21T18:03:27.492" v="203"/>
          <ac:picMkLst>
            <pc:docMk/>
            <pc:sldMk cId="3643293011" sldId="427"/>
            <ac:picMk id="5" creationId="{51B3BF68-78CD-488B-86C5-C3A1C867062B}"/>
          </ac:picMkLst>
        </pc:picChg>
        <pc:picChg chg="del">
          <ac:chgData name="Coombs, Gabrielle" userId="S::gabrielle.coombs@ubc.ca::ef2cce92-b6f5-4277-8270-b7f040c02520" providerId="AD" clId="Web-{D0239EB8-B296-4A82-BC21-CB31F6329CAD}" dt="2022-04-21T18:03:25.508" v="202"/>
          <ac:picMkLst>
            <pc:docMk/>
            <pc:sldMk cId="3643293011" sldId="427"/>
            <ac:picMk id="6" creationId="{6A5F816A-96C8-0147-A212-AB87D9056ADB}"/>
          </ac:picMkLst>
        </pc:picChg>
      </pc:sldChg>
    </pc:docChg>
  </pc:docChgLst>
  <pc:docChgLst>
    <pc:chgData name="Gill, Parm" userId="S::parm.gill@ubc.ca::e66f9a61-8e55-4ae0-82e8-1b71e0d98b89" providerId="AD" clId="Web-{0F33D55B-941C-DE77-C85C-98206CBB6DC4}"/>
    <pc:docChg chg="addSld delSld modSld modSection">
      <pc:chgData name="Gill, Parm" userId="S::parm.gill@ubc.ca::e66f9a61-8e55-4ae0-82e8-1b71e0d98b89" providerId="AD" clId="Web-{0F33D55B-941C-DE77-C85C-98206CBB6DC4}" dt="2022-04-21T18:06:52.585" v="75"/>
      <pc:docMkLst>
        <pc:docMk/>
      </pc:docMkLst>
      <pc:sldChg chg="modNotes">
        <pc:chgData name="Gill, Parm" userId="S::parm.gill@ubc.ca::e66f9a61-8e55-4ae0-82e8-1b71e0d98b89" providerId="AD" clId="Web-{0F33D55B-941C-DE77-C85C-98206CBB6DC4}" dt="2022-04-21T18:05:55.131" v="62"/>
        <pc:sldMkLst>
          <pc:docMk/>
          <pc:sldMk cId="0" sldId="297"/>
        </pc:sldMkLst>
      </pc:sldChg>
      <pc:sldChg chg="modNotes">
        <pc:chgData name="Gill, Parm" userId="S::parm.gill@ubc.ca::e66f9a61-8e55-4ae0-82e8-1b71e0d98b89" providerId="AD" clId="Web-{0F33D55B-941C-DE77-C85C-98206CBB6DC4}" dt="2022-04-21T18:06:52.585" v="75"/>
        <pc:sldMkLst>
          <pc:docMk/>
          <pc:sldMk cId="0" sldId="303"/>
        </pc:sldMkLst>
      </pc:sldChg>
      <pc:sldChg chg="modSp">
        <pc:chgData name="Gill, Parm" userId="S::parm.gill@ubc.ca::e66f9a61-8e55-4ae0-82e8-1b71e0d98b89" providerId="AD" clId="Web-{0F33D55B-941C-DE77-C85C-98206CBB6DC4}" dt="2022-04-21T17:50:15.635" v="2" actId="20577"/>
        <pc:sldMkLst>
          <pc:docMk/>
          <pc:sldMk cId="2929101375" sldId="407"/>
        </pc:sldMkLst>
        <pc:spChg chg="mod">
          <ac:chgData name="Gill, Parm" userId="S::parm.gill@ubc.ca::e66f9a61-8e55-4ae0-82e8-1b71e0d98b89" providerId="AD" clId="Web-{0F33D55B-941C-DE77-C85C-98206CBB6DC4}" dt="2022-04-21T17:50:15.635" v="2" actId="20577"/>
          <ac:spMkLst>
            <pc:docMk/>
            <pc:sldMk cId="2929101375" sldId="407"/>
            <ac:spMk id="3" creationId="{7803B6A4-2020-6A4F-BA16-052E7F73DDC0}"/>
          </ac:spMkLst>
        </pc:spChg>
      </pc:sldChg>
      <pc:sldChg chg="modNotes">
        <pc:chgData name="Gill, Parm" userId="S::parm.gill@ubc.ca::e66f9a61-8e55-4ae0-82e8-1b71e0d98b89" providerId="AD" clId="Web-{0F33D55B-941C-DE77-C85C-98206CBB6DC4}" dt="2022-04-21T18:05:33.037" v="53"/>
        <pc:sldMkLst>
          <pc:docMk/>
          <pc:sldMk cId="331272509" sldId="411"/>
        </pc:sldMkLst>
      </pc:sldChg>
      <pc:sldChg chg="modSp del">
        <pc:chgData name="Gill, Parm" userId="S::parm.gill@ubc.ca::e66f9a61-8e55-4ae0-82e8-1b71e0d98b89" providerId="AD" clId="Web-{0F33D55B-941C-DE77-C85C-98206CBB6DC4}" dt="2022-04-21T17:53:04.450" v="17"/>
        <pc:sldMkLst>
          <pc:docMk/>
          <pc:sldMk cId="3883401439" sldId="417"/>
        </pc:sldMkLst>
        <pc:spChg chg="mod">
          <ac:chgData name="Gill, Parm" userId="S::parm.gill@ubc.ca::e66f9a61-8e55-4ae0-82e8-1b71e0d98b89" providerId="AD" clId="Web-{0F33D55B-941C-DE77-C85C-98206CBB6DC4}" dt="2022-04-21T17:53:01.559" v="16" actId="20577"/>
          <ac:spMkLst>
            <pc:docMk/>
            <pc:sldMk cId="3883401439" sldId="417"/>
            <ac:spMk id="3" creationId="{17F2E139-1FC3-4632-AFCF-94548838217A}"/>
          </ac:spMkLst>
        </pc:spChg>
      </pc:sldChg>
      <pc:sldChg chg="modSp">
        <pc:chgData name="Gill, Parm" userId="S::parm.gill@ubc.ca::e66f9a61-8e55-4ae0-82e8-1b71e0d98b89" providerId="AD" clId="Web-{0F33D55B-941C-DE77-C85C-98206CBB6DC4}" dt="2022-04-21T17:57:45.828" v="39" actId="1076"/>
        <pc:sldMkLst>
          <pc:docMk/>
          <pc:sldMk cId="378000417" sldId="426"/>
        </pc:sldMkLst>
        <pc:spChg chg="mod">
          <ac:chgData name="Gill, Parm" userId="S::parm.gill@ubc.ca::e66f9a61-8e55-4ae0-82e8-1b71e0d98b89" providerId="AD" clId="Web-{0F33D55B-941C-DE77-C85C-98206CBB6DC4}" dt="2022-04-21T17:57:13.156" v="38" actId="14100"/>
          <ac:spMkLst>
            <pc:docMk/>
            <pc:sldMk cId="378000417" sldId="426"/>
            <ac:spMk id="3" creationId="{8A4102F4-DDEC-2533-1773-100D9DE42931}"/>
          </ac:spMkLst>
        </pc:spChg>
        <pc:spChg chg="mod">
          <ac:chgData name="Gill, Parm" userId="S::parm.gill@ubc.ca::e66f9a61-8e55-4ae0-82e8-1b71e0d98b89" providerId="AD" clId="Web-{0F33D55B-941C-DE77-C85C-98206CBB6DC4}" dt="2022-04-21T17:57:45.828" v="39" actId="1076"/>
          <ac:spMkLst>
            <pc:docMk/>
            <pc:sldMk cId="378000417" sldId="426"/>
            <ac:spMk id="7" creationId="{CC249483-1C99-F3E4-7AB1-85139461EEF9}"/>
          </ac:spMkLst>
        </pc:spChg>
        <pc:picChg chg="mod">
          <ac:chgData name="Gill, Parm" userId="S::parm.gill@ubc.ca::e66f9a61-8e55-4ae0-82e8-1b71e0d98b89" providerId="AD" clId="Web-{0F33D55B-941C-DE77-C85C-98206CBB6DC4}" dt="2022-04-21T17:56:55.687" v="35" actId="1076"/>
          <ac:picMkLst>
            <pc:docMk/>
            <pc:sldMk cId="378000417" sldId="426"/>
            <ac:picMk id="6" creationId="{F9B30B1D-F93C-56AA-FF13-243783356749}"/>
          </ac:picMkLst>
        </pc:picChg>
      </pc:sldChg>
      <pc:sldChg chg="modSp add replId">
        <pc:chgData name="Gill, Parm" userId="S::parm.gill@ubc.ca::e66f9a61-8e55-4ae0-82e8-1b71e0d98b89" providerId="AD" clId="Web-{0F33D55B-941C-DE77-C85C-98206CBB6DC4}" dt="2022-04-21T18:03:50.817" v="49" actId="20577"/>
        <pc:sldMkLst>
          <pc:docMk/>
          <pc:sldMk cId="3643293011" sldId="427"/>
        </pc:sldMkLst>
        <pc:spChg chg="mod">
          <ac:chgData name="Gill, Parm" userId="S::parm.gill@ubc.ca::e66f9a61-8e55-4ae0-82e8-1b71e0d98b89" providerId="AD" clId="Web-{0F33D55B-941C-DE77-C85C-98206CBB6DC4}" dt="2022-04-21T18:03:50.817" v="49" actId="20577"/>
          <ac:spMkLst>
            <pc:docMk/>
            <pc:sldMk cId="3643293011" sldId="427"/>
            <ac:spMk id="3" creationId="{BDC173C5-FDE2-4397-BBD3-BEB39D65C8C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7A1057-5750-45F8-858D-D5773A52733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D56513C-0A66-4DCB-8643-B05634E2A80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E28C0A9-9000-40A5-A631-F37068820D64}" type="datetime1">
              <a:rPr lang="en-US" altLang="en-US"/>
              <a:pPr>
                <a:defRPr/>
              </a:pPr>
              <a:t>4/21/2022</a:t>
            </a:fld>
            <a:endParaRPr lang="en-US" altLang="en-US"/>
          </a:p>
        </p:txBody>
      </p:sp>
      <p:sp>
        <p:nvSpPr>
          <p:cNvPr id="4" name="Footer Placeholder 3">
            <a:extLst>
              <a:ext uri="{FF2B5EF4-FFF2-40B4-BE49-F238E27FC236}">
                <a16:creationId xmlns:a16="http://schemas.microsoft.com/office/drawing/2014/main" id="{53D69CCC-4DD8-48D0-B7EC-3E39D2DA0B6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46A6223-C0F9-42F0-83E0-587C296D5F2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7870026-7209-43E0-9E9E-B17A8308FB8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63B263-6E3D-46FE-B8EA-F2BC73DCE99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C7AB06AE-C61D-440C-8E88-B0059E56A32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2F7B95CF-0154-4DB0-BE6C-D118E26681E1}" type="datetime1">
              <a:rPr lang="en-US" altLang="en-US"/>
              <a:pPr>
                <a:defRPr/>
              </a:pPr>
              <a:t>4/21/2022</a:t>
            </a:fld>
            <a:endParaRPr lang="en-US" altLang="en-US"/>
          </a:p>
        </p:txBody>
      </p:sp>
      <p:sp>
        <p:nvSpPr>
          <p:cNvPr id="4" name="Slide Image Placeholder 3">
            <a:extLst>
              <a:ext uri="{FF2B5EF4-FFF2-40B4-BE49-F238E27FC236}">
                <a16:creationId xmlns:a16="http://schemas.microsoft.com/office/drawing/2014/main" id="{C8EC3D62-23EF-4C35-B1B9-910EB7B0ED7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870AD41-79DA-4E9D-AA04-7A74E9F06F1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AC41C0CB-AED0-48F7-91FC-86C9332CF14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C7A21CE-F39F-42EB-A000-64315F6F04B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A4B7F49-4566-4146-9F74-30382FE6007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atlintucker.com/2021/02/would-you-rath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unity.canvaslms.com/t5/Instructor-Guide/How-do-I-use-the-Accessibility-Checker-in-the-Rich-Content/ta-p/82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anvas.ubc.ca/courses/31444/pages/1-introduction-to-universal-design-for-learning?module_item_id=115360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dlguidelines.cast.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dlguidelines.cast.org/more/research-eviden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S PGothic"/>
                <a:cs typeface="Calibri"/>
              </a:rPr>
              <a:t>Parm start with slides. And switches to Parm to show UDL section and related web pages. Gabrielle takes over again from slides 12-20</a:t>
            </a:r>
          </a:p>
          <a:p>
            <a:pPr>
              <a:defRPr/>
            </a:pPr>
            <a:endParaRPr lang="en-US">
              <a:ea typeface="MS PGothic"/>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a:t>
            </a:fld>
            <a:endParaRPr lang="en-US" altLang="en-US"/>
          </a:p>
        </p:txBody>
      </p:sp>
    </p:spTree>
    <p:extLst>
      <p:ext uri="{BB962C8B-B14F-4D97-AF65-F5344CB8AC3E}">
        <p14:creationId xmlns:p14="http://schemas.microsoft.com/office/powerpoint/2010/main" val="327430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b="0" i="0" kern="1200">
                <a:solidFill>
                  <a:schemeClr val="tx1"/>
                </a:solidFill>
                <a:effectLst/>
                <a:latin typeface="+mn-lt"/>
                <a:ea typeface="MS PGothic" panose="020B0600070205080204" pitchFamily="34" charset="-128"/>
                <a:cs typeface="ＭＳ Ｐゴシック"/>
              </a:rPr>
              <a:t>Often when topics of racism or exclusion come up some people respond with “I understand because I grew up poor, or I’m a single mom, or I have a disability…”  Those responses, while intended to be understanding end up with the opposite impression.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p>
          <a:p>
            <a:r>
              <a:rPr lang="en-CA" sz="1200" b="0" i="0" kern="1200">
                <a:solidFill>
                  <a:schemeClr val="tx1"/>
                </a:solidFill>
                <a:effectLst/>
                <a:latin typeface="+mn-lt"/>
                <a:ea typeface="MS PGothic" panose="020B0600070205080204" pitchFamily="34" charset="-128"/>
                <a:cs typeface="ＭＳ Ｐゴシック"/>
              </a:rPr>
              <a:t>I like this quote because it doesn't diminish anyone's experience, but it gets us to think about how some factors like race, gender, sexual identity, ability, nationality, etc., can impact what others go through and can compound positive or negative effects.</a:t>
            </a:r>
          </a:p>
          <a:p>
            <a:endParaRPr lang="en-CA" sz="1200" b="0" i="0" kern="1200">
              <a:solidFill>
                <a:schemeClr val="tx1"/>
              </a:solidFill>
              <a:effectLst/>
              <a:latin typeface="+mn-lt"/>
              <a:ea typeface="MS PGothic" panose="020B0600070205080204" pitchFamily="34" charset="-128"/>
              <a:cs typeface="ＭＳ Ｐゴシック"/>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10</a:t>
            </a:fld>
            <a:endParaRPr lang="en-US" altLang="en-US"/>
          </a:p>
        </p:txBody>
      </p:sp>
    </p:spTree>
    <p:extLst>
      <p:ext uri="{BB962C8B-B14F-4D97-AF65-F5344CB8AC3E}">
        <p14:creationId xmlns:p14="http://schemas.microsoft.com/office/powerpoint/2010/main" val="348475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ea typeface="MS PGothic"/>
              <a:cs typeface="Calibri"/>
            </a:endParaRPr>
          </a:p>
          <a:p>
            <a:r>
              <a:rPr lang="en-CA" b="1">
                <a:ea typeface="MS PGothic"/>
                <a:cs typeface="Calibri"/>
              </a:rPr>
              <a:t>Speaker Notes</a:t>
            </a:r>
          </a:p>
          <a:p>
            <a:endParaRPr lang="en-CA">
              <a:cs typeface="Calibri"/>
            </a:endParaRPr>
          </a:p>
          <a:p>
            <a:r>
              <a:rPr lang="en-CA">
                <a:ea typeface="MS PGothic"/>
                <a:cs typeface="Calibri"/>
              </a:rPr>
              <a:t>Assessments – Plan assignments with a range of students in mind. So building in assignment options for students to choose from is something easy to do.</a:t>
            </a:r>
          </a:p>
          <a:p>
            <a:r>
              <a:rPr lang="en-CA">
                <a:ea typeface="MS PGothic"/>
                <a:cs typeface="Calibri"/>
              </a:rPr>
              <a:t>Learning Activities – consider any obstacles that could hinder engagement.</a:t>
            </a:r>
          </a:p>
          <a:p>
            <a:r>
              <a:rPr lang="en-CA">
                <a:ea typeface="MS PGothic"/>
                <a:cs typeface="Calibri"/>
              </a:rPr>
              <a:t>Learning Materials – Using different modes to convey information. Text, audio, images, combinations of both. Removing extraneous information so information is not distracting. Making sure materials are they accessible? </a:t>
            </a:r>
          </a:p>
          <a:p>
            <a:endParaRPr lang="en-CA">
              <a:ea typeface="MS PGothic"/>
              <a:cs typeface="Calibri"/>
            </a:endParaRPr>
          </a:p>
          <a:p>
            <a:r>
              <a:rPr lang="en-CA">
                <a:ea typeface="MS PGothic"/>
                <a:cs typeface="Calibri"/>
              </a:rPr>
              <a:t>Key take away:  Would you rather? approach</a:t>
            </a:r>
          </a:p>
          <a:p>
            <a:endParaRPr lang="en-CA">
              <a:cs typeface="Calibri"/>
            </a:endParaRPr>
          </a:p>
          <a:p>
            <a:r>
              <a:rPr lang="en-CA" b="1">
                <a:cs typeface="Calibri"/>
              </a:rPr>
              <a:t>Action:</a:t>
            </a:r>
          </a:p>
          <a:p>
            <a:endParaRPr lang="en-CA" b="1">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a:cs typeface="Calibri"/>
              </a:rPr>
              <a:t>Share link </a:t>
            </a:r>
            <a:r>
              <a:rPr lang="en-CA" sz="1200">
                <a:solidFill>
                  <a:schemeClr val="tx1">
                    <a:lumMod val="90000"/>
                    <a:lumOff val="10000"/>
                  </a:schemeClr>
                </a:solidFill>
                <a:latin typeface="Arial"/>
                <a:ea typeface="MS PGothic"/>
                <a:cs typeface="Arial"/>
                <a:hlinkClick r:id="rId3"/>
              </a:rPr>
              <a:t>Would you Rather: Designing with Choice in Mind</a:t>
            </a:r>
            <a:r>
              <a:rPr lang="en-CA" sz="1200">
                <a:solidFill>
                  <a:schemeClr val="tx1">
                    <a:lumMod val="90000"/>
                    <a:lumOff val="10000"/>
                  </a:schemeClr>
                </a:solidFill>
                <a:latin typeface="Arial"/>
                <a:ea typeface="MS PGothic"/>
                <a:cs typeface="Arial"/>
              </a:rPr>
              <a:t>: https://</a:t>
            </a:r>
            <a:r>
              <a:rPr lang="en-CA" sz="1200" err="1">
                <a:solidFill>
                  <a:schemeClr val="tx1">
                    <a:lumMod val="90000"/>
                    <a:lumOff val="10000"/>
                  </a:schemeClr>
                </a:solidFill>
                <a:latin typeface="Arial"/>
                <a:ea typeface="MS PGothic"/>
                <a:cs typeface="Arial"/>
              </a:rPr>
              <a:t>catlintucker.com</a:t>
            </a:r>
            <a:r>
              <a:rPr lang="en-CA" sz="1200">
                <a:solidFill>
                  <a:schemeClr val="tx1">
                    <a:lumMod val="90000"/>
                    <a:lumOff val="10000"/>
                  </a:schemeClr>
                </a:solidFill>
                <a:latin typeface="Arial"/>
                <a:ea typeface="MS PGothic"/>
                <a:cs typeface="Arial"/>
              </a:rPr>
              <a:t>/2021/02/would-you-rather/ </a:t>
            </a:r>
          </a:p>
          <a:p>
            <a:endParaRPr lang="en-CA">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11</a:t>
            </a:fld>
            <a:endParaRPr lang="en-US" altLang="en-US"/>
          </a:p>
        </p:txBody>
      </p:sp>
    </p:spTree>
    <p:extLst>
      <p:ext uri="{BB962C8B-B14F-4D97-AF65-F5344CB8AC3E}">
        <p14:creationId xmlns:p14="http://schemas.microsoft.com/office/powerpoint/2010/main" val="42923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12</a:t>
            </a:fld>
            <a:endParaRPr lang="en-US" altLang="en-US"/>
          </a:p>
        </p:txBody>
      </p:sp>
    </p:spTree>
    <p:extLst>
      <p:ext uri="{BB962C8B-B14F-4D97-AF65-F5344CB8AC3E}">
        <p14:creationId xmlns:p14="http://schemas.microsoft.com/office/powerpoint/2010/main" val="88276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MS PGothic"/>
                <a:cs typeface="Calibri"/>
              </a:rPr>
              <a:t>Speaker Notes:</a:t>
            </a:r>
            <a:endParaRPr lang="en-US" b="1"/>
          </a:p>
          <a:p>
            <a:endParaRPr lang="en-US">
              <a:cs typeface="Calibri"/>
            </a:endParaRPr>
          </a:p>
          <a:p>
            <a:endParaRPr lang="en-US"/>
          </a:p>
          <a:p>
            <a:r>
              <a:rPr lang="en-CA">
                <a:ea typeface="MS PGothic"/>
                <a:cs typeface="Calibri"/>
              </a:rPr>
              <a:t>Designing so the ability for everyone to: </a:t>
            </a:r>
            <a:endParaRPr lang="en-US">
              <a:ea typeface="MS PGothic"/>
              <a:cs typeface="Calibri"/>
            </a:endParaRPr>
          </a:p>
          <a:p>
            <a:r>
              <a:rPr lang="en-CA">
                <a:ea typeface="MS PGothic"/>
                <a:cs typeface="Calibri"/>
              </a:rPr>
              <a:t>•Acquire the same information </a:t>
            </a:r>
            <a:endParaRPr lang="en-US">
              <a:cs typeface="Calibri"/>
            </a:endParaRPr>
          </a:p>
          <a:p>
            <a:r>
              <a:rPr lang="en-CA">
                <a:ea typeface="MS PGothic"/>
                <a:cs typeface="Calibri"/>
              </a:rPr>
              <a:t>• Engage in the same interactions </a:t>
            </a:r>
            <a:endParaRPr lang="en-US">
              <a:cs typeface="Calibri"/>
            </a:endParaRPr>
          </a:p>
          <a:p>
            <a:r>
              <a:rPr lang="en-CA">
                <a:ea typeface="MS PGothic"/>
                <a:cs typeface="Calibri"/>
              </a:rPr>
              <a:t>• Enjoy the same services </a:t>
            </a:r>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13</a:t>
            </a:fld>
            <a:endParaRPr lang="en-US" altLang="en-US"/>
          </a:p>
        </p:txBody>
      </p:sp>
    </p:spTree>
    <p:extLst>
      <p:ext uri="{BB962C8B-B14F-4D97-AF65-F5344CB8AC3E}">
        <p14:creationId xmlns:p14="http://schemas.microsoft.com/office/powerpoint/2010/main" val="3114766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MS PGothic"/>
                <a:cs typeface="Calibri"/>
              </a:rPr>
              <a:t>Speaker Notes</a:t>
            </a:r>
          </a:p>
          <a:p>
            <a:r>
              <a:rPr lang="en-US">
                <a:ea typeface="MS PGothic"/>
                <a:cs typeface="Calibri"/>
              </a:rPr>
              <a:t>Introduce the video about digital </a:t>
            </a:r>
            <a:r>
              <a:rPr lang="en-US" err="1">
                <a:ea typeface="MS PGothic"/>
                <a:cs typeface="Calibri"/>
              </a:rPr>
              <a:t>accessibilty</a:t>
            </a:r>
            <a:r>
              <a:rPr lang="en-US">
                <a:ea typeface="MS PGothic"/>
                <a:cs typeface="Calibri"/>
              </a:rPr>
              <a:t> and why it matters to them. Mention the video is under 5 mins. </a:t>
            </a:r>
            <a:endParaRPr lang="en-US">
              <a:cs typeface="Calibri"/>
            </a:endParaRPr>
          </a:p>
          <a:p>
            <a:endParaRPr lang="en-US">
              <a:cs typeface="Calibri"/>
            </a:endParaRPr>
          </a:p>
          <a:p>
            <a:r>
              <a:rPr lang="en-US">
                <a:ea typeface="MS PGothic"/>
                <a:cs typeface="Calibri"/>
              </a:rPr>
              <a:t>In many ways online and blended courses offer more </a:t>
            </a:r>
            <a:r>
              <a:rPr lang="en-US" err="1">
                <a:ea typeface="MS PGothic"/>
                <a:cs typeface="Calibri"/>
              </a:rPr>
              <a:t>opportunites</a:t>
            </a:r>
            <a:r>
              <a:rPr lang="en-US">
                <a:ea typeface="MS PGothic"/>
                <a:cs typeface="Calibri"/>
              </a:rPr>
              <a:t> for </a:t>
            </a:r>
            <a:r>
              <a:rPr lang="en-US" err="1">
                <a:ea typeface="MS PGothic"/>
                <a:cs typeface="Calibri"/>
              </a:rPr>
              <a:t>accessbilty</a:t>
            </a:r>
            <a:r>
              <a:rPr lang="en-US">
                <a:ea typeface="MS PGothic"/>
                <a:cs typeface="Calibri"/>
              </a:rPr>
              <a:t>. </a:t>
            </a:r>
            <a:endParaRPr lang="en-US">
              <a:cs typeface="Calibri"/>
            </a:endParaRPr>
          </a:p>
          <a:p>
            <a:endParaRPr lang="en-US">
              <a:cs typeface="Calibri"/>
            </a:endParaRPr>
          </a:p>
          <a:p>
            <a:r>
              <a:rPr lang="en-US" b="1">
                <a:ea typeface="MS PGothic"/>
                <a:cs typeface="Calibri"/>
              </a:rPr>
              <a:t>Action</a:t>
            </a:r>
          </a:p>
          <a:p>
            <a:r>
              <a:rPr lang="en-US">
                <a:ea typeface="MS PGothic"/>
                <a:cs typeface="Calibri"/>
              </a:rPr>
              <a:t>Watch the first video on the linked page. Ask participants for feedback? If anything surprised them about the video? Or if there are other aspects of digital </a:t>
            </a:r>
            <a:r>
              <a:rPr lang="en-US" err="1">
                <a:ea typeface="MS PGothic"/>
                <a:cs typeface="Calibri"/>
              </a:rPr>
              <a:t>accessiblty</a:t>
            </a:r>
            <a:r>
              <a:rPr lang="en-US">
                <a:ea typeface="MS PGothic"/>
                <a:cs typeface="Calibri"/>
              </a:rPr>
              <a:t> that may have been missed. </a:t>
            </a:r>
          </a:p>
          <a:p>
            <a:r>
              <a:rPr lang="en-US">
                <a:ea typeface="MS PGothic"/>
                <a:cs typeface="Calibri"/>
              </a:rPr>
              <a:t>Share link:  https://</a:t>
            </a:r>
            <a:r>
              <a:rPr lang="en-US" err="1">
                <a:ea typeface="MS PGothic"/>
                <a:cs typeface="Calibri"/>
              </a:rPr>
              <a:t>lx.uts.edu.au</a:t>
            </a:r>
            <a:r>
              <a:rPr lang="en-US">
                <a:ea typeface="MS PGothic"/>
                <a:cs typeface="Calibri"/>
              </a:rPr>
              <a:t>/blog/2021/04/07/students-explain-digital-accessibility/</a:t>
            </a: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14</a:t>
            </a:fld>
            <a:endParaRPr lang="en-US" altLang="en-US"/>
          </a:p>
        </p:txBody>
      </p:sp>
    </p:spTree>
    <p:extLst>
      <p:ext uri="{BB962C8B-B14F-4D97-AF65-F5344CB8AC3E}">
        <p14:creationId xmlns:p14="http://schemas.microsoft.com/office/powerpoint/2010/main" val="362932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a:ea typeface="MS PGothic"/>
                <a:cs typeface="Calibri"/>
              </a:rPr>
              <a:t>Speaker Notes</a:t>
            </a:r>
          </a:p>
          <a:p>
            <a:endParaRPr lang="en-US">
              <a:ea typeface="MS PGothic"/>
              <a:cs typeface="Calibri"/>
            </a:endParaRPr>
          </a:p>
          <a:p>
            <a:r>
              <a:rPr lang="en-US">
                <a:ea typeface="MS PGothic"/>
                <a:cs typeface="Calibri"/>
              </a:rPr>
              <a:t>- For text, things like not underlining text that is not a link, use heading styles for formatting, </a:t>
            </a:r>
            <a:r>
              <a:rPr lang="en-US"/>
              <a:t>using heading tags in sequence </a:t>
            </a:r>
            <a:endParaRPr lang="en-US">
              <a:ea typeface="MS PGothic"/>
              <a:cs typeface="Calibri"/>
            </a:endParaRPr>
          </a:p>
          <a:p>
            <a:r>
              <a:rPr lang="en-US">
                <a:ea typeface="MS PGothic"/>
                <a:cs typeface="Calibri"/>
              </a:rPr>
              <a:t>- images – alt tag descriptions, consider contract, colour blindness, using text in images (text should be in alt tag because not readable with screed readers) </a:t>
            </a:r>
          </a:p>
          <a:p>
            <a:r>
              <a:rPr lang="en-US">
                <a:ea typeface="MS PGothic"/>
                <a:cs typeface="Calibri"/>
              </a:rPr>
              <a:t>- video – captions, create videos with multi media principles in mind - - not too busy with audio narration, talking head, text on screen and images.) </a:t>
            </a:r>
          </a:p>
          <a:p>
            <a:endParaRPr lang="en-US">
              <a:ea typeface="MS PGothic"/>
              <a:cs typeface="Calibri"/>
            </a:endParaRPr>
          </a:p>
          <a:p>
            <a:r>
              <a:rPr lang="en-US">
                <a:ea typeface="MS PGothic"/>
                <a:cs typeface="Calibri"/>
              </a:rPr>
              <a:t>Discuss Captions, subtitles, transcripts, alt tags, media – video  screen reader friendly , </a:t>
            </a:r>
            <a:endParaRPr lang="en-US">
              <a:cs typeface="Calibri"/>
            </a:endParaRPr>
          </a:p>
          <a:p>
            <a:r>
              <a:rPr lang="en-US">
                <a:ea typeface="MS PGothic"/>
                <a:cs typeface="Calibri"/>
              </a:rPr>
              <a:t>Not using, or tagging decorative images as decorative if they are not part of the learning content</a:t>
            </a:r>
          </a:p>
          <a:p>
            <a:endParaRPr lang="en-US">
              <a:ea typeface="MS PGothic"/>
              <a:cs typeface="Calibri"/>
            </a:endParaRPr>
          </a:p>
          <a:p>
            <a:r>
              <a:rPr lang="en-US">
                <a:ea typeface="MS PGothic"/>
                <a:cs typeface="Calibri"/>
              </a:rPr>
              <a:t>Don't use colour to convey meaning. </a:t>
            </a:r>
          </a:p>
          <a:p>
            <a:endParaRPr lang="en-US" b="1">
              <a:ea typeface="MS PGothic"/>
              <a:cs typeface="Calibri"/>
            </a:endParaRPr>
          </a:p>
          <a:p>
            <a:r>
              <a:rPr lang="en-US" b="1">
                <a:ea typeface="MS PGothic"/>
                <a:cs typeface="Calibri"/>
              </a:rPr>
              <a:t>Action items</a:t>
            </a:r>
          </a:p>
          <a:p>
            <a:r>
              <a:rPr lang="en-US">
                <a:ea typeface="MS PGothic"/>
                <a:cs typeface="Calibri"/>
              </a:rPr>
              <a:t>Accessible checklist maybe : </a:t>
            </a:r>
            <a:r>
              <a:rPr lang="en-US"/>
              <a:t>https://wordpress-futures-prod.s3.ap-southeast-2.amazonaws.com/wp-content/uploads/2020/11/23123847/LX-Accessibility-Practices.pdf</a:t>
            </a:r>
          </a:p>
          <a:p>
            <a:endParaRPr lang="en-US">
              <a:ea typeface="MS PGothic"/>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15</a:t>
            </a:fld>
            <a:endParaRPr lang="en-US" altLang="en-US"/>
          </a:p>
        </p:txBody>
      </p:sp>
    </p:spTree>
    <p:extLst>
      <p:ext uri="{BB962C8B-B14F-4D97-AF65-F5344CB8AC3E}">
        <p14:creationId xmlns:p14="http://schemas.microsoft.com/office/powerpoint/2010/main" val="215837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MS PGothic"/>
              <a:cs typeface="Calibri"/>
            </a:endParaRPr>
          </a:p>
          <a:p>
            <a:r>
              <a:rPr lang="en-US" b="1">
                <a:ea typeface="MS PGothic"/>
                <a:cs typeface="Calibri"/>
              </a:rPr>
              <a:t>Action items</a:t>
            </a:r>
            <a:endParaRPr lang="en-US"/>
          </a:p>
          <a:p>
            <a:r>
              <a:rPr lang="en-US">
                <a:ea typeface="MS PGothic"/>
                <a:cs typeface="Calibri"/>
              </a:rPr>
              <a:t>Share Canvas guide link: </a:t>
            </a:r>
            <a:r>
              <a:rPr lang="en-US">
                <a:ea typeface="MS PGothic"/>
                <a:cs typeface="Calibri"/>
                <a:hlinkClick r:id="rId3"/>
              </a:rPr>
              <a:t>https://community.canvaslms.com/t5/Instructor-Guide/How-do-I-use-the-Accessibility-Checker-in-the-Rich-Content/ta-p/820</a:t>
            </a:r>
            <a:r>
              <a:rPr lang="en-US">
                <a:ea typeface="MS PGothic"/>
                <a:cs typeface="Calibri"/>
              </a:rPr>
              <a:t> </a:t>
            </a:r>
            <a:endParaRPr lang="en-US">
              <a:cs typeface="Calibri"/>
            </a:endParaRPr>
          </a:p>
          <a:p>
            <a:r>
              <a:rPr lang="en-US">
                <a:ea typeface="MS PGothic"/>
                <a:cs typeface="Calibri"/>
              </a:rPr>
              <a:t>Link to UDL course: </a:t>
            </a:r>
            <a:r>
              <a:rPr lang="en-US">
                <a:ea typeface="MS PGothic"/>
                <a:cs typeface="Calibri"/>
                <a:hlinkClick r:id="rId4"/>
              </a:rPr>
              <a:t>https://canvas.ubc.ca/courses/31444/pages/1-introduction-to-universal-design-for-learning?module_item_id=1153605</a:t>
            </a:r>
            <a:r>
              <a:rPr lang="en-US">
                <a:ea typeface="MS PGothic"/>
                <a:cs typeface="Calibri"/>
              </a:rPr>
              <a:t> </a:t>
            </a:r>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16</a:t>
            </a:fld>
            <a:endParaRPr lang="en-US" altLang="en-US"/>
          </a:p>
        </p:txBody>
      </p:sp>
    </p:spTree>
    <p:extLst>
      <p:ext uri="{BB962C8B-B14F-4D97-AF65-F5344CB8AC3E}">
        <p14:creationId xmlns:p14="http://schemas.microsoft.com/office/powerpoint/2010/main" val="363712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20</a:t>
            </a:fld>
            <a:endParaRPr lang="en-US" altLang="en-US"/>
          </a:p>
        </p:txBody>
      </p:sp>
    </p:spTree>
    <p:extLst>
      <p:ext uri="{BB962C8B-B14F-4D97-AF65-F5344CB8AC3E}">
        <p14:creationId xmlns:p14="http://schemas.microsoft.com/office/powerpoint/2010/main" val="2122541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21</a:t>
            </a:fld>
            <a:endParaRPr lang="en-US" altLang="en-US"/>
          </a:p>
        </p:txBody>
      </p:sp>
    </p:spTree>
    <p:extLst>
      <p:ext uri="{BB962C8B-B14F-4D97-AF65-F5344CB8AC3E}">
        <p14:creationId xmlns:p14="http://schemas.microsoft.com/office/powerpoint/2010/main" val="186566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a:pPr/>
              <a:t>22</a:t>
            </a:fld>
            <a:endParaRPr lang="en-US" altLang="en-US"/>
          </a:p>
        </p:txBody>
      </p:sp>
    </p:spTree>
    <p:extLst>
      <p:ext uri="{BB962C8B-B14F-4D97-AF65-F5344CB8AC3E}">
        <p14:creationId xmlns:p14="http://schemas.microsoft.com/office/powerpoint/2010/main" val="387016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MS PGothic"/>
                <a:cs typeface="Calibri"/>
              </a:rPr>
              <a:t>Speaker Notes:</a:t>
            </a:r>
          </a:p>
          <a:p>
            <a:r>
              <a:rPr lang="en-US" err="1">
                <a:ea typeface="MS PGothic"/>
                <a:cs typeface="Calibri"/>
              </a:rPr>
              <a:t>Parm</a:t>
            </a:r>
            <a:r>
              <a:rPr lang="en-US">
                <a:ea typeface="MS PGothic"/>
                <a:cs typeface="Calibri"/>
              </a:rPr>
              <a:t> - LA</a:t>
            </a:r>
          </a:p>
          <a:p>
            <a:r>
              <a:rPr lang="en-US">
                <a:ea typeface="MS PGothic"/>
                <a:cs typeface="Calibri"/>
              </a:rPr>
              <a:t>Gabrielle – LA</a:t>
            </a:r>
          </a:p>
          <a:p>
            <a:endParaRPr lang="en-US">
              <a:ea typeface="MS PGothic"/>
              <a:cs typeface="Calibri"/>
            </a:endParaRPr>
          </a:p>
          <a:p>
            <a:r>
              <a:rPr lang="en-US">
                <a:ea typeface="MS PGothic"/>
                <a:cs typeface="Calibri"/>
              </a:rPr>
              <a:t>Ask participants to acknowledge where they are situated in the chat if they would like to.</a:t>
            </a:r>
          </a:p>
        </p:txBody>
      </p:sp>
      <p:sp>
        <p:nvSpPr>
          <p:cNvPr id="4" name="Slide Number Placeholder 3"/>
          <p:cNvSpPr>
            <a:spLocks noGrp="1"/>
          </p:cNvSpPr>
          <p:nvPr>
            <p:ph type="sldNum" sz="quarter" idx="5"/>
          </p:nvPr>
        </p:nvSpPr>
        <p:spPr/>
        <p:txBody>
          <a:bodyPr/>
          <a:lstStyle/>
          <a:p>
            <a:fld id="{8A4B7F49-4566-4146-9F74-30382FE60073}" type="slidenum">
              <a:rPr lang="en-US" altLang="en-US"/>
              <a:pPr/>
              <a:t>2</a:t>
            </a:fld>
            <a:endParaRPr lang="en-US" altLang="en-US"/>
          </a:p>
        </p:txBody>
      </p:sp>
    </p:spTree>
    <p:extLst>
      <p:ext uri="{BB962C8B-B14F-4D97-AF65-F5344CB8AC3E}">
        <p14:creationId xmlns:p14="http://schemas.microsoft.com/office/powerpoint/2010/main" val="98393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Kaltura Captions can be requested</a:t>
            </a:r>
            <a:br>
              <a:rPr lang="en-US" dirty="0">
                <a:ea typeface="MS PGothic"/>
                <a:cs typeface="+mn-lt"/>
              </a:rPr>
            </a:br>
            <a:br>
              <a:rPr lang="en-US" dirty="0">
                <a:cs typeface="+mn-lt"/>
              </a:rPr>
            </a:br>
            <a:r>
              <a:rPr lang="en-US" dirty="0">
                <a:ea typeface="MS PGothic"/>
                <a:cs typeface="Calibri"/>
              </a:rPr>
              <a:t>Zoom captions : </a:t>
            </a:r>
            <a:r>
              <a:rPr lang="en-US" dirty="0"/>
              <a:t>https://zoom-captions.elearning.ubc.ca/</a:t>
            </a:r>
            <a:endParaRPr lang="en-US" dirty="0">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a:pPr/>
              <a:t>24</a:t>
            </a:fld>
            <a:endParaRPr lang="en-US" altLang="en-US"/>
          </a:p>
        </p:txBody>
      </p:sp>
    </p:spTree>
    <p:extLst>
      <p:ext uri="{BB962C8B-B14F-4D97-AF65-F5344CB8AC3E}">
        <p14:creationId xmlns:p14="http://schemas.microsoft.com/office/powerpoint/2010/main" val="1030121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a:ea typeface="MS PGothic"/>
                <a:cs typeface="Calibri"/>
              </a:rPr>
              <a:t>Speaker Notes</a:t>
            </a:r>
          </a:p>
          <a:p>
            <a:pPr marL="171450" indent="-171450">
              <a:buFont typeface="Arial"/>
              <a:buChar char="•"/>
            </a:pPr>
            <a:r>
              <a:rPr lang="en-US">
                <a:ea typeface="MS PGothic"/>
                <a:cs typeface="Calibri"/>
              </a:rPr>
              <a:t>alt tags text should be descriptive (so not using a descriptor like "this is a photo of a person" is not as good "elderly bearded man with glasses reading a book")</a:t>
            </a:r>
          </a:p>
          <a:p>
            <a:pPr marL="171450" indent="-171450">
              <a:buFont typeface="Arial"/>
              <a:buChar char="•"/>
            </a:pPr>
            <a:r>
              <a:rPr lang="en-US">
                <a:ea typeface="MS PGothic"/>
                <a:cs typeface="Calibri"/>
              </a:rPr>
              <a:t>be careful of using graphics that convey information as text. Screen readers won't be able to read it. Using charts in content, should have good captions and alt text, and should be near by the text content that describes the chart content. </a:t>
            </a:r>
            <a:endParaRPr lang="en-US">
              <a:cs typeface="Calibri"/>
            </a:endParaRPr>
          </a:p>
          <a:p>
            <a:pPr marL="171450" indent="-171450">
              <a:buFont typeface="Arial"/>
              <a:buChar char="•"/>
            </a:pPr>
            <a:r>
              <a:rPr lang="en-US">
                <a:ea typeface="MS PGothic"/>
                <a:cs typeface="Calibri"/>
              </a:rPr>
              <a:t>think about image selection and the messages conveyed. Example –using images of a nuclear family unit normalizes that and exclude other types of family units. Use diverse images that include marginalized groups. Select images/icons/</a:t>
            </a:r>
            <a:r>
              <a:rPr lang="en-US" err="1">
                <a:ea typeface="MS PGothic"/>
                <a:cs typeface="Calibri"/>
              </a:rPr>
              <a:t>emojies</a:t>
            </a:r>
            <a:r>
              <a:rPr lang="en-US">
                <a:ea typeface="MS PGothic"/>
                <a:cs typeface="Calibri"/>
              </a:rPr>
              <a:t> carefully as they can be interpreted differently in different cultures. Example of pray emoji...mention thumb ups emoji</a:t>
            </a:r>
            <a:endParaRPr lang="en-US">
              <a:cs typeface="Calibri"/>
            </a:endParaRPr>
          </a:p>
          <a:p>
            <a:pPr marL="171450" indent="-171450">
              <a:buFont typeface="Arial"/>
              <a:buChar char="•"/>
            </a:pPr>
            <a:r>
              <a:rPr lang="en-US">
                <a:ea typeface="MS PGothic"/>
                <a:cs typeface="Calibri"/>
              </a:rPr>
              <a:t>language use and what is convey with that. An example of that is wording for the Global South, was 3rd world nations, then referred to as developing countries. I've also seen alternate terms such as "nations recovering from colonization". All these terms have different connotations. And approaches have changes over the years. </a:t>
            </a:r>
          </a:p>
          <a:p>
            <a:pPr marL="171450" indent="-171450">
              <a:buFont typeface="Arial"/>
              <a:buChar char="•"/>
            </a:pPr>
            <a:r>
              <a:rPr lang="en-US">
                <a:ea typeface="MS PGothic"/>
                <a:cs typeface="Calibri"/>
              </a:rPr>
              <a:t>trauma can't be predicated because it can be so personalized  – need open communication with students. A text statement in a syllabus often isn't' enough. Recognize that students don't reach out if they haven't had help in the past or feel stigma. </a:t>
            </a:r>
            <a:endParaRPr lang="en-US">
              <a:cs typeface="Calibri"/>
            </a:endParaRPr>
          </a:p>
          <a:p>
            <a:pPr marL="171450" indent="-171450">
              <a:buFont typeface="Arial"/>
              <a:buChar char="•"/>
            </a:pPr>
            <a:r>
              <a:rPr lang="en-US">
                <a:ea typeface="MS PGothic"/>
                <a:cs typeface="Calibri"/>
              </a:rPr>
              <a:t>other tech barriers include things like tech embedded biases – Cameras for example were designed for lighter skins and those were categorized as the norm. This is a known issue with facial recognition software. And over covid we realized these embedded racial biases are still an issue with zoom</a:t>
            </a:r>
            <a:endParaRPr lang="en-US">
              <a:cs typeface="Calibri"/>
            </a:endParaRPr>
          </a:p>
          <a:p>
            <a:pPr marL="171450" indent="-1714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26</a:t>
            </a:fld>
            <a:endParaRPr lang="en-US" altLang="en-US"/>
          </a:p>
        </p:txBody>
      </p:sp>
    </p:spTree>
    <p:extLst>
      <p:ext uri="{BB962C8B-B14F-4D97-AF65-F5344CB8AC3E}">
        <p14:creationId xmlns:p14="http://schemas.microsoft.com/office/powerpoint/2010/main" val="271421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a:pPr/>
              <a:t>27</a:t>
            </a:fld>
            <a:endParaRPr lang="en-US" altLang="en-US"/>
          </a:p>
        </p:txBody>
      </p:sp>
    </p:spTree>
    <p:extLst>
      <p:ext uri="{BB962C8B-B14F-4D97-AF65-F5344CB8AC3E}">
        <p14:creationId xmlns:p14="http://schemas.microsoft.com/office/powerpoint/2010/main" val="1422032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Survey link: </a:t>
            </a:r>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28</a:t>
            </a:fld>
            <a:endParaRPr lang="en-US" altLang="en-US"/>
          </a:p>
        </p:txBody>
      </p:sp>
    </p:spTree>
    <p:extLst>
      <p:ext uri="{BB962C8B-B14F-4D97-AF65-F5344CB8AC3E}">
        <p14:creationId xmlns:p14="http://schemas.microsoft.com/office/powerpoint/2010/main" val="301469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a:p>
            <a:r>
              <a:rPr lang="en-US" b="1"/>
              <a:t>Speaker Notes:</a:t>
            </a:r>
            <a:endParaRPr lang="en-US"/>
          </a:p>
          <a:p>
            <a:endParaRPr lang="en-US"/>
          </a:p>
          <a:p>
            <a:r>
              <a:rPr lang="en-US">
                <a:ea typeface="MS PGothic"/>
                <a:cs typeface="Calibri"/>
              </a:rPr>
              <a:t>Orient participants to the Zoom interface. Will will NOT be recording this session because we want participants to feel comfortable asking questions and contributing to the discussion.</a:t>
            </a:r>
            <a:endParaRPr lang="en-US">
              <a:cs typeface="Calibri"/>
            </a:endParaRPr>
          </a:p>
          <a:p>
            <a:endParaRPr lang="en-US">
              <a:ea typeface="MS PGothic"/>
              <a:cs typeface="Calibri"/>
            </a:endParaRPr>
          </a:p>
          <a:p>
            <a:r>
              <a:rPr lang="en-US">
                <a:ea typeface="MS PGothic"/>
                <a:cs typeface="Calibri"/>
              </a:rPr>
              <a:t>It’s important to acknowledge this presentation was originally created by Ian Linkletter, Parm and Gabrielle. It’s been updated and modified since last October. </a:t>
            </a:r>
          </a:p>
          <a:p>
            <a:endParaRPr lang="en-US">
              <a:ea typeface="MS PGothic"/>
              <a:cs typeface="Calibri"/>
            </a:endParaRPr>
          </a:p>
          <a:p>
            <a:endParaRPr lang="en-US">
              <a:ea typeface="MS PGothic"/>
              <a:cs typeface="Calibri"/>
            </a:endParaRPr>
          </a:p>
          <a:p>
            <a:r>
              <a:rPr lang="en-US">
                <a:ea typeface="MS PGothic"/>
                <a:cs typeface="Calibri"/>
              </a:rPr>
              <a:t>Mention Zoom reaction functions to communicate during the session. Questions are welcomed and chat will be monitored to address questions as they arise.</a:t>
            </a:r>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3</a:t>
            </a:fld>
            <a:endParaRPr lang="en-US" altLang="en-US"/>
          </a:p>
        </p:txBody>
      </p:sp>
    </p:spTree>
    <p:extLst>
      <p:ext uri="{BB962C8B-B14F-4D97-AF65-F5344CB8AC3E}">
        <p14:creationId xmlns:p14="http://schemas.microsoft.com/office/powerpoint/2010/main" val="12054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MS PGothic"/>
                <a:cs typeface="Calibri"/>
              </a:rPr>
              <a:t>Speaker Notes</a:t>
            </a:r>
          </a:p>
          <a:p>
            <a:r>
              <a:rPr lang="en-US">
                <a:ea typeface="MS PGothic"/>
                <a:cs typeface="Calibri"/>
              </a:rPr>
              <a:t>Remind participants that they shouldn't feel pressured to visit the shared links during the presentation if they don't want to. We will be including them in the slide deck materials that will be posted to the ETS site. And if the group is small to use the Zoom hand up feature or chat to ask questions. We’ll keep an eye out for the questions. </a:t>
            </a:r>
          </a:p>
          <a:p>
            <a:endParaRPr lang="en-US">
              <a:ea typeface="MS PGothic"/>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4</a:t>
            </a:fld>
            <a:endParaRPr lang="en-US" altLang="en-US"/>
          </a:p>
        </p:txBody>
      </p:sp>
    </p:spTree>
    <p:extLst>
      <p:ext uri="{BB962C8B-B14F-4D97-AF65-F5344CB8AC3E}">
        <p14:creationId xmlns:p14="http://schemas.microsoft.com/office/powerpoint/2010/main" val="195662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Switch to </a:t>
            </a:r>
            <a:r>
              <a:rPr lang="en-US" err="1"/>
              <a:t>Parm</a:t>
            </a:r>
            <a:endParaRPr lang="en-US"/>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5</a:t>
            </a:fld>
            <a:endParaRPr lang="en-US" altLang="en-US"/>
          </a:p>
        </p:txBody>
      </p:sp>
    </p:spTree>
    <p:extLst>
      <p:ext uri="{BB962C8B-B14F-4D97-AF65-F5344CB8AC3E}">
        <p14:creationId xmlns:p14="http://schemas.microsoft.com/office/powerpoint/2010/main" val="267078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CA">
              <a:ea typeface="MS PGothic"/>
              <a:cs typeface="Calibri"/>
            </a:endParaRPr>
          </a:p>
          <a:p>
            <a:r>
              <a:rPr lang="en-CA" b="1">
                <a:ea typeface="MS PGothic"/>
                <a:cs typeface="Calibri"/>
              </a:rPr>
              <a:t>Speaker Notes</a:t>
            </a:r>
          </a:p>
          <a:p>
            <a:r>
              <a:rPr lang="en-CA">
                <a:ea typeface="MS PGothic"/>
                <a:cs typeface="Calibri"/>
              </a:rPr>
              <a:t>The acronym "CAST" derives from the original name of  the organization, Center for Applied Special Technology. </a:t>
            </a:r>
            <a:endParaRPr lang="en-CA">
              <a:cs typeface="Calibri"/>
            </a:endParaRPr>
          </a:p>
          <a:p>
            <a:endParaRPr lang="en-CA">
              <a:ea typeface="MS PGothic"/>
              <a:cs typeface="Calibri"/>
            </a:endParaRPr>
          </a:p>
          <a:p>
            <a:r>
              <a:rPr lang="en-CA">
                <a:ea typeface="MS PGothic"/>
                <a:cs typeface="Calibri"/>
              </a:rPr>
              <a:t>Often accessibility, accommodation and inclusion are addressed AFTER the course has been designed and it is in response to student's needs. This ULD framework is designed to proactively guide the course design process to anticipate and address the variation in learner abilities to access materials, engage with content, instructors and other students as well expressing and communicating their learning. With all the current discussion around whether learning online is working or not, it's important to acknowledge that online/blended learning often has more opportunities to be proactive in removing obstacles for some learners.  Especially, when considering the numerous </a:t>
            </a:r>
            <a:r>
              <a:rPr lang="en-CA" err="1">
                <a:ea typeface="MS PGothic"/>
                <a:cs typeface="Calibri"/>
              </a:rPr>
              <a:t>ed</a:t>
            </a:r>
            <a:r>
              <a:rPr lang="en-CA">
                <a:ea typeface="MS PGothic"/>
                <a:cs typeface="Calibri"/>
              </a:rPr>
              <a:t> tech and multi-media tool options for education. </a:t>
            </a:r>
            <a:endParaRPr lang="en-CA">
              <a:cs typeface="Calibri"/>
            </a:endParaRPr>
          </a:p>
          <a:p>
            <a:endParaRPr lang="en-CA">
              <a:ea typeface="MS PGothic"/>
              <a:cs typeface="Calibri"/>
            </a:endParaRPr>
          </a:p>
          <a:p>
            <a:endParaRPr lang="en-CA">
              <a:ea typeface="MS PGothic"/>
              <a:cs typeface="Calibri"/>
            </a:endParaRPr>
          </a:p>
          <a:p>
            <a:r>
              <a:rPr lang="en-CA" b="1">
                <a:ea typeface="MS PGothic"/>
                <a:cs typeface="Calibri"/>
              </a:rPr>
              <a:t>Action</a:t>
            </a:r>
          </a:p>
          <a:p>
            <a:endParaRPr lang="en-CA">
              <a:cs typeface="Calibri"/>
            </a:endParaRPr>
          </a:p>
          <a:p>
            <a:r>
              <a:rPr lang="en-CA">
                <a:cs typeface="Calibri"/>
              </a:rPr>
              <a:t>Share this link in chat:</a:t>
            </a:r>
          </a:p>
          <a:p>
            <a:r>
              <a:rPr lang="en-US">
                <a:ea typeface="MS PGothic"/>
                <a:hlinkClick r:id="rId3"/>
              </a:rPr>
              <a:t>https://udlguidelines.cast.org/</a:t>
            </a:r>
            <a:endParaRPr lang="en-CA">
              <a:cs typeface="Calibri"/>
            </a:endParaRPr>
          </a:p>
          <a:p>
            <a:endParaRPr lang="en-CA">
              <a:cs typeface="Calibri"/>
            </a:endParaRPr>
          </a:p>
          <a:p>
            <a:endParaRPr lang="en-CA">
              <a:cs typeface="Calibri"/>
            </a:endParaRPr>
          </a:p>
          <a:p>
            <a:endParaRPr lang="en-US"/>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6</a:t>
            </a:fld>
            <a:endParaRPr lang="en-US" altLang="en-US"/>
          </a:p>
        </p:txBody>
      </p:sp>
    </p:spTree>
    <p:extLst>
      <p:ext uri="{BB962C8B-B14F-4D97-AF65-F5344CB8AC3E}">
        <p14:creationId xmlns:p14="http://schemas.microsoft.com/office/powerpoint/2010/main" val="191814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defRPr/>
            </a:pPr>
            <a:r>
              <a:rPr lang="en-US" b="1">
                <a:ea typeface="MS PGothic"/>
                <a:cs typeface="Calibri"/>
              </a:rPr>
              <a:t>Speaker notes</a:t>
            </a:r>
          </a:p>
          <a:p>
            <a:pPr>
              <a:defRPr/>
            </a:pPr>
            <a:r>
              <a:rPr lang="en-US">
                <a:ea typeface="MS PGothic"/>
                <a:cs typeface="Calibri"/>
              </a:rPr>
              <a:t>
</a:t>
            </a:r>
            <a:r>
              <a:rPr lang="en-CA">
                <a:ea typeface="MS PGothic"/>
                <a:cs typeface="Calibri"/>
              </a:rPr>
              <a:t>- Engagement principle is based on the affective networks of the brain and addresses the “why” of learning. </a:t>
            </a:r>
          </a:p>
          <a:p>
            <a:pPr>
              <a:defRPr/>
            </a:pPr>
            <a:r>
              <a:rPr lang="en-CA">
                <a:ea typeface="MS PGothic"/>
                <a:cs typeface="Calibri"/>
              </a:rPr>
              <a:t>- The Representation principle is based on the recognition network of the brain and addresses the “what” of learning. </a:t>
            </a:r>
            <a:endParaRPr lang="en-CA">
              <a:cs typeface="Calibri"/>
            </a:endParaRPr>
          </a:p>
          <a:p>
            <a:pPr>
              <a:defRPr/>
            </a:pPr>
            <a:r>
              <a:rPr lang="en-CA">
                <a:ea typeface="MS PGothic"/>
                <a:cs typeface="Calibri"/>
              </a:rPr>
              <a:t>- The Action &amp; Expression principle is based on the strategic networks of the brain and addresses the “how” of learning. </a:t>
            </a:r>
            <a:endParaRPr lang="en-CA">
              <a:cs typeface="Calibri"/>
            </a:endParaRPr>
          </a:p>
          <a:p>
            <a:endParaRPr lang="en-CA">
              <a:ea typeface="MS PGothic"/>
              <a:cs typeface="Calibri"/>
            </a:endParaRPr>
          </a:p>
          <a:p>
            <a:r>
              <a:rPr lang="en-US">
                <a:ea typeface="MS PGothic"/>
                <a:cs typeface="Calibri"/>
              </a:rPr>
              <a:t>This chart is a screen shot of the UDL Guidelines (</a:t>
            </a:r>
            <a:r>
              <a:rPr lang="en-US" err="1">
                <a:ea typeface="MS PGothic"/>
                <a:cs typeface="Calibri"/>
              </a:rPr>
              <a:t>udlguidelines.cast.org</a:t>
            </a:r>
            <a:r>
              <a:rPr lang="en-US">
                <a:ea typeface="MS PGothic"/>
                <a:cs typeface="Calibri"/>
              </a:rPr>
              <a:t>) showing the organizing principles and corresponding checklists.</a:t>
            </a:r>
          </a:p>
          <a:p>
            <a:endParaRPr lang="en-US">
              <a:ea typeface="MS PGothic"/>
              <a:cs typeface="Calibri"/>
            </a:endParaRPr>
          </a:p>
          <a:p>
            <a:endParaRPr lang="en-CA"/>
          </a:p>
          <a:p>
            <a:endParaRPr lang="en-US">
              <a:ea typeface="MS PGothic"/>
              <a:cs typeface="Calibri"/>
            </a:endParaRPr>
          </a:p>
          <a:p>
            <a:r>
              <a:rPr lang="en-US" b="1">
                <a:ea typeface="MS PGothic"/>
                <a:cs typeface="Calibri"/>
              </a:rPr>
              <a:t>Action</a:t>
            </a:r>
            <a:endParaRPr lang="en-US" b="1"/>
          </a:p>
          <a:p>
            <a:r>
              <a:rPr lang="en-US">
                <a:ea typeface="MS PGothic"/>
                <a:cs typeface="Calibri"/>
              </a:rPr>
              <a:t>Visit the</a:t>
            </a:r>
            <a:r>
              <a:rPr lang="en-US" b="1">
                <a:ea typeface="MS PGothic"/>
                <a:cs typeface="Calibri"/>
              </a:rPr>
              <a:t> links </a:t>
            </a:r>
            <a:r>
              <a:rPr lang="en-US">
                <a:ea typeface="MS PGothic"/>
                <a:cs typeface="Calibri"/>
              </a:rPr>
              <a:t>to first show the checkpoints and then research to support each checkpoint.</a:t>
            </a:r>
          </a:p>
          <a:p>
            <a:endParaRPr lang="en-US">
              <a:ea typeface="MS PGothic"/>
              <a:cs typeface="Calibri"/>
            </a:endParaRPr>
          </a:p>
          <a:p>
            <a:r>
              <a:rPr lang="en-US">
                <a:ea typeface="MS PGothic"/>
                <a:cs typeface="Calibri"/>
              </a:rPr>
              <a:t>Share these links in the chat:</a:t>
            </a:r>
          </a:p>
          <a:p>
            <a:pPr marL="285750" indent="-285750">
              <a:buFont typeface="Arial"/>
              <a:buChar char="•"/>
            </a:pPr>
            <a:r>
              <a:rPr lang="en-US">
                <a:ea typeface="MS PGothic"/>
                <a:hlinkClick r:id="rId3"/>
              </a:rPr>
              <a:t>https://udlguidelines.cast.org/more/research-evidence</a:t>
            </a:r>
            <a:r>
              <a:rPr lang="en-US">
                <a:ea typeface="MS PGothic"/>
              </a:rPr>
              <a:t> </a:t>
            </a:r>
          </a:p>
          <a:p>
            <a:pPr marL="285750" marR="0" lvl="0" indent="-285750" algn="l" defTabSz="457200" rtl="0" eaLnBrk="0" fontAlgn="base" latinLnBrk="0" hangingPunct="0">
              <a:lnSpc>
                <a:spcPct val="100000"/>
              </a:lnSpc>
              <a:spcBef>
                <a:spcPct val="30000"/>
              </a:spcBef>
              <a:spcAft>
                <a:spcPct val="0"/>
              </a:spcAft>
              <a:buClrTx/>
              <a:buSzTx/>
              <a:buFont typeface="Arial"/>
              <a:buChar char="•"/>
              <a:tabLst/>
              <a:defRPr/>
            </a:pPr>
            <a:r>
              <a:rPr lang="en-US" sz="1200">
                <a:solidFill>
                  <a:schemeClr val="tx1">
                    <a:lumMod val="90000"/>
                    <a:lumOff val="10000"/>
                  </a:schemeClr>
                </a:solidFill>
                <a:latin typeface="Arial"/>
                <a:ea typeface="MS PGothic"/>
                <a:cs typeface="Arial"/>
              </a:rPr>
              <a:t>https://</a:t>
            </a:r>
            <a:r>
              <a:rPr lang="en-US" sz="1200" err="1">
                <a:solidFill>
                  <a:schemeClr val="tx1">
                    <a:lumMod val="90000"/>
                    <a:lumOff val="10000"/>
                  </a:schemeClr>
                </a:solidFill>
                <a:latin typeface="Arial"/>
                <a:ea typeface="MS PGothic"/>
                <a:cs typeface="Arial"/>
              </a:rPr>
              <a:t>er.educause.edu</a:t>
            </a:r>
            <a:r>
              <a:rPr lang="en-US" sz="1200">
                <a:solidFill>
                  <a:schemeClr val="tx1">
                    <a:lumMod val="90000"/>
                    <a:lumOff val="10000"/>
                  </a:schemeClr>
                </a:solidFill>
                <a:latin typeface="Arial"/>
                <a:ea typeface="MS PGothic"/>
                <a:cs typeface="Arial"/>
              </a:rPr>
              <a:t>/articles/2017/8/a-rising-tide-how-closed-captions-can-benefit-all-students </a:t>
            </a:r>
            <a:endParaRPr lang="en-US"/>
          </a:p>
          <a:p>
            <a:endParaRPr lang="en-US">
              <a:cs typeface="Calibri"/>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320313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6DFD6A3-77AF-2642-AFEC-B80670E2C77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DD4CFFE8-622E-8B4E-AAA7-A0AEDD48F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defRPr/>
            </a:pPr>
            <a:r>
              <a:rPr lang="en-US" b="1">
                <a:ea typeface="MS PGothic"/>
                <a:cs typeface="+mn-lt"/>
              </a:rPr>
              <a:t>Speaker Notes:</a:t>
            </a:r>
            <a:endParaRPr lang="en-US">
              <a:ea typeface="MS PGothic"/>
              <a:cs typeface="Calibri"/>
            </a:endParaRPr>
          </a:p>
          <a:p>
            <a:pPr>
              <a:defRPr/>
            </a:pPr>
            <a:endParaRPr lang="en-US">
              <a:ea typeface="MS PGothic"/>
              <a:cs typeface="Calibri"/>
            </a:endParaRPr>
          </a:p>
          <a:p>
            <a:pPr>
              <a:defRPr/>
            </a:pPr>
            <a:r>
              <a:rPr lang="en-US">
                <a:ea typeface="MS PGothic"/>
                <a:cs typeface="Calibri"/>
              </a:rPr>
              <a:t>The UDL approach is inline with the social model of disability. This image The graphic is an example of this. It shows how a person in a wheelchair is not the problem,  but rather the stairs are the problem.  The solution therefore address that (normally a ramp, or an elevator). And often the solution has benefits for many other people. For example people pushing a baby stroller, carrying heavy loads, dealing with other mobility or health challenges, or who simply don't like stairs. </a:t>
            </a:r>
          </a:p>
          <a:p>
            <a:pPr>
              <a:defRPr/>
            </a:pPr>
            <a:endParaRPr lang="en-US">
              <a:ea typeface="MS PGothic"/>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ea typeface="MS PGothic"/>
                <a:cs typeface="Calibri"/>
              </a:rPr>
              <a:t>Similarly, the UDL guidelines are designed to help ALL learners, not just students with disabilities. For example, 2017 research on captions showed that the majority of students (up to 90%) found captions useful for learning.</a:t>
            </a:r>
          </a:p>
          <a:p>
            <a:pPr>
              <a:defRPr/>
            </a:pPr>
            <a:endParaRPr lang="en-US"/>
          </a:p>
          <a:p>
            <a:r>
              <a:rPr lang="en-US">
                <a:ea typeface="MS PGothic"/>
                <a:cs typeface="Calibri"/>
              </a:rPr>
              <a:t>Obstacles are not always as obvious as a wheelchair, and especially when teaching online, obstacles may be harder to recognize. We'll get into that in more detail later.</a:t>
            </a:r>
          </a:p>
          <a:p>
            <a:endParaRPr lang="en-US">
              <a:ea typeface="MS PGothic"/>
              <a:cs typeface="Calibri"/>
            </a:endParaRPr>
          </a:p>
          <a:p>
            <a:endParaRPr lang="en-US">
              <a:ea typeface="MS PGothic"/>
              <a:cs typeface="Calibri"/>
            </a:endParaRPr>
          </a:p>
          <a:p>
            <a:endParaRPr lang="en-US" i="1">
              <a:ea typeface="MS PGothic"/>
              <a:cs typeface="Calibri"/>
            </a:endParaRPr>
          </a:p>
          <a:p>
            <a:r>
              <a:rPr lang="en-US" altLang="en-US">
                <a:ea typeface="ＭＳ Ｐゴシック"/>
                <a:cs typeface="Calibri"/>
              </a:rPr>
              <a:t> </a:t>
            </a:r>
            <a:endParaRPr lang="en-US" altLang="en-US">
              <a:ea typeface="ＭＳ Ｐゴシック" panose="020B0600070205080204" pitchFamily="34" charset="-128"/>
              <a:cs typeface="Calibri"/>
            </a:endParaRPr>
          </a:p>
        </p:txBody>
      </p:sp>
      <p:sp>
        <p:nvSpPr>
          <p:cNvPr id="28675" name="Slide Number Placeholder 3">
            <a:extLst>
              <a:ext uri="{FF2B5EF4-FFF2-40B4-BE49-F238E27FC236}">
                <a16:creationId xmlns:a16="http://schemas.microsoft.com/office/drawing/2014/main" id="{09DC4E07-6871-5F43-8227-16F34DA223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7844804-68D6-1844-A8CE-6F60D3F359FE}" type="slidenum">
              <a:rPr lang="en-US" altLang="en-US" sz="1200">
                <a:latin typeface="Calibri" panose="020F0502020204030204" pitchFamily="34" charset="0"/>
              </a:rPr>
              <a:pPr eaLnBrk="1" hangingPunct="1"/>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664998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CA">
              <a:ea typeface="MS PGothic"/>
              <a:cs typeface="Calibri"/>
            </a:endParaRPr>
          </a:p>
          <a:p>
            <a:r>
              <a:rPr lang="en-CA" b="1">
                <a:ea typeface="MS PGothic"/>
                <a:cs typeface="Calibri"/>
              </a:rPr>
              <a:t>Speaker Notes</a:t>
            </a:r>
          </a:p>
          <a:p>
            <a:endParaRPr lang="en-CA">
              <a:ea typeface="MS PGothic"/>
              <a:cs typeface="Calibri"/>
            </a:endParaRPr>
          </a:p>
          <a:p>
            <a:r>
              <a:rPr lang="en-CA">
                <a:ea typeface="MS PGothic"/>
                <a:cs typeface="Calibri"/>
              </a:rPr>
              <a:t>The UDL  "checklist" approach is intended to address ALL learners, but it as been critiqued as as an oversimplification.  And misleading by creating a false sense of meeting all student needs, and therefore can be potentially harmful. For example, there was research report that concluded that the engagement of male and female students doesn’t have equitable outcomes. In this case the female students were more engaged and active in the course, but received the same grade as males. Several years ago I recall there was research that concluded that instructors tend to reply more to students with male names in discussions boards. Basically, there is no clear evidence that using the current UDL framework. </a:t>
            </a:r>
          </a:p>
          <a:p>
            <a:endParaRPr lang="en-CA">
              <a:ea typeface="MS PGothic"/>
              <a:cs typeface="Calibri"/>
            </a:endParaRPr>
          </a:p>
          <a:p>
            <a:r>
              <a:rPr lang="en-CA">
                <a:ea typeface="MS PGothic"/>
                <a:cs typeface="Calibri"/>
              </a:rPr>
              <a:t>The CAST UDL framework itself is being revamped. There is a community driven initiative, called  </a:t>
            </a:r>
            <a:r>
              <a:rPr lang="en-CA" u="sng">
                <a:ea typeface="MS PGothic"/>
                <a:cs typeface="Calibri"/>
              </a:rPr>
              <a:t>UDL Rising to Equity initiative </a:t>
            </a:r>
            <a:r>
              <a:rPr lang="en-CA">
                <a:ea typeface="MS PGothic"/>
                <a:cs typeface="Calibri"/>
              </a:rPr>
              <a:t>to help identify, name, and redress systemic barriers to equitable learning and outcomes. </a:t>
            </a:r>
          </a:p>
          <a:p>
            <a:endParaRPr lang="en-CA">
              <a:ea typeface="MS PGothic"/>
              <a:cs typeface="Calibri"/>
            </a:endParaRPr>
          </a:p>
          <a:p>
            <a:r>
              <a:rPr lang="en-CA">
                <a:ea typeface="MS PGothic"/>
                <a:cs typeface="Calibri"/>
              </a:rPr>
              <a:t>A better approach is to acknowledge the ever changing and nuances to UDL. Encourage and continue dialogue with your students, and continuously adjust your course based on feedback. Use the framework as a starting point. </a:t>
            </a:r>
          </a:p>
          <a:p>
            <a:endParaRPr lang="en-CA">
              <a:ea typeface="MS PGothic"/>
              <a:cs typeface="Calibri"/>
            </a:endParaRPr>
          </a:p>
          <a:p>
            <a:r>
              <a:rPr lang="en-CA" b="1">
                <a:ea typeface="MS PGothic"/>
                <a:cs typeface="Calibri"/>
              </a:rPr>
              <a:t>Action</a:t>
            </a:r>
          </a:p>
          <a:p>
            <a:endParaRPr lang="en-CA">
              <a:cs typeface="Calibri"/>
            </a:endParaRPr>
          </a:p>
          <a:p>
            <a:r>
              <a:rPr lang="en-CA">
                <a:ea typeface="MS PGothic"/>
                <a:cs typeface="Calibri"/>
              </a:rPr>
              <a:t>Share this link in chat:</a:t>
            </a:r>
            <a:endParaRPr lang="en-CA" sz="1200">
              <a:solidFill>
                <a:schemeClr val="tx1"/>
              </a:solidFill>
              <a:cs typeface="Calibri"/>
            </a:endParaRPr>
          </a:p>
          <a:p>
            <a:pPr marL="285750" indent="-285750">
              <a:buFont typeface="Arial"/>
              <a:buChar char="•"/>
            </a:pPr>
            <a:r>
              <a:rPr lang="en-CA">
                <a:ea typeface="MS PGothic"/>
                <a:cs typeface="Calibri"/>
              </a:rPr>
              <a:t>https://</a:t>
            </a:r>
            <a:r>
              <a:rPr lang="en-CA" err="1">
                <a:ea typeface="MS PGothic"/>
                <a:cs typeface="Calibri"/>
              </a:rPr>
              <a:t>www.cast.org</a:t>
            </a:r>
            <a:r>
              <a:rPr lang="en-CA">
                <a:ea typeface="MS PGothic"/>
                <a:cs typeface="Calibri"/>
              </a:rPr>
              <a:t>/binaries/content/assets/common/news/cracks-foundation-whitepaper-20211029-a11y.pdf  </a:t>
            </a:r>
            <a:endParaRPr lang="en-CA" sz="1200">
              <a:solidFill>
                <a:schemeClr val="tx1"/>
              </a:solidFill>
              <a:cs typeface="Calibri"/>
            </a:endParaRPr>
          </a:p>
          <a:p>
            <a:endParaRPr lang="en-CA" sz="1200">
              <a:solidFill>
                <a:schemeClr val="tx1"/>
              </a:solidFill>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US"/>
          </a:p>
        </p:txBody>
      </p:sp>
      <p:sp>
        <p:nvSpPr>
          <p:cNvPr id="4" name="Slide Number Placeholder 3"/>
          <p:cNvSpPr>
            <a:spLocks noGrp="1"/>
          </p:cNvSpPr>
          <p:nvPr>
            <p:ph type="sldNum" sz="quarter" idx="5"/>
          </p:nvPr>
        </p:nvSpPr>
        <p:spPr/>
        <p:txBody>
          <a:bodyPr/>
          <a:lstStyle/>
          <a:p>
            <a:fld id="{8A4B7F49-4566-4146-9F74-30382FE60073}" type="slidenum">
              <a:rPr lang="en-US" altLang="en-US" smtClean="0"/>
              <a:pPr/>
              <a:t>9</a:t>
            </a:fld>
            <a:endParaRPr lang="en-US" altLang="en-US"/>
          </a:p>
        </p:txBody>
      </p:sp>
    </p:spTree>
    <p:extLst>
      <p:ext uri="{BB962C8B-B14F-4D97-AF65-F5344CB8AC3E}">
        <p14:creationId xmlns:p14="http://schemas.microsoft.com/office/powerpoint/2010/main" val="2290617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8383B7-D1FE-4BF5-BD27-086C1FB3E535}"/>
              </a:ext>
            </a:extLst>
          </p:cNvPr>
          <p:cNvSpPr/>
          <p:nvPr userDrawn="1"/>
        </p:nvSpPr>
        <p:spPr>
          <a:xfrm>
            <a:off x="8172450" y="1131888"/>
            <a:ext cx="173038" cy="1131887"/>
          </a:xfrm>
          <a:prstGeom prst="rect">
            <a:avLst/>
          </a:prstGeom>
          <a:solidFill>
            <a:srgbClr val="F89F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73C5C102-7378-4848-A7A9-1015F451F539}"/>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7" name="Picture 3">
            <a:extLst>
              <a:ext uri="{FF2B5EF4-FFF2-40B4-BE49-F238E27FC236}">
                <a16:creationId xmlns:a16="http://schemas.microsoft.com/office/drawing/2014/main" id="{529E8215-4438-4770-BC27-2A23D7E6B8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32363" y="4371975"/>
            <a:ext cx="4100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9E493F4-7634-49B6-A18F-16A9365F10F2}"/>
              </a:ext>
            </a:extLst>
          </p:cNvPr>
          <p:cNvSpPr/>
          <p:nvPr userDrawn="1"/>
        </p:nvSpPr>
        <p:spPr>
          <a:xfrm rot="19307212">
            <a:off x="-2689225" y="-1609725"/>
            <a:ext cx="10098088" cy="5002213"/>
          </a:xfrm>
          <a:custGeom>
            <a:avLst/>
            <a:gdLst>
              <a:gd name="connsiteX0" fmla="*/ 0 w 9832976"/>
              <a:gd name="connsiteY0" fmla="*/ 0 h 4957763"/>
              <a:gd name="connsiteX1" fmla="*/ 9832976 w 9832976"/>
              <a:gd name="connsiteY1" fmla="*/ 0 h 4957763"/>
              <a:gd name="connsiteX2" fmla="*/ 9832976 w 9832976"/>
              <a:gd name="connsiteY2" fmla="*/ 4957763 h 4957763"/>
              <a:gd name="connsiteX3" fmla="*/ 0 w 9832976"/>
              <a:gd name="connsiteY3" fmla="*/ 4957763 h 4957763"/>
              <a:gd name="connsiteX4" fmla="*/ 0 w 9832976"/>
              <a:gd name="connsiteY4" fmla="*/ 0 h 4957763"/>
              <a:gd name="connsiteX0" fmla="*/ 0 w 9832976"/>
              <a:gd name="connsiteY0" fmla="*/ 0 h 4957763"/>
              <a:gd name="connsiteX1" fmla="*/ 3762373 w 9832976"/>
              <a:gd name="connsiteY1" fmla="*/ 108531 h 4957763"/>
              <a:gd name="connsiteX2" fmla="*/ 9832976 w 9832976"/>
              <a:gd name="connsiteY2" fmla="*/ 4957763 h 4957763"/>
              <a:gd name="connsiteX3" fmla="*/ 0 w 9832976"/>
              <a:gd name="connsiteY3" fmla="*/ 4957763 h 4957763"/>
              <a:gd name="connsiteX4" fmla="*/ 0 w 9832976"/>
              <a:gd name="connsiteY4" fmla="*/ 0 h 4957763"/>
              <a:gd name="connsiteX0" fmla="*/ 2024553 w 9832976"/>
              <a:gd name="connsiteY0" fmla="*/ 1817896 h 4849232"/>
              <a:gd name="connsiteX1" fmla="*/ 3762373 w 9832976"/>
              <a:gd name="connsiteY1" fmla="*/ 0 h 4849232"/>
              <a:gd name="connsiteX2" fmla="*/ 9832976 w 9832976"/>
              <a:gd name="connsiteY2" fmla="*/ 4849232 h 4849232"/>
              <a:gd name="connsiteX3" fmla="*/ 0 w 9832976"/>
              <a:gd name="connsiteY3" fmla="*/ 4849232 h 4849232"/>
              <a:gd name="connsiteX4" fmla="*/ 2024553 w 9832976"/>
              <a:gd name="connsiteY4" fmla="*/ 1817896 h 4849232"/>
              <a:gd name="connsiteX0" fmla="*/ 1964503 w 9832976"/>
              <a:gd name="connsiteY0" fmla="*/ 1704116 h 4849232"/>
              <a:gd name="connsiteX1" fmla="*/ 3762373 w 9832976"/>
              <a:gd name="connsiteY1" fmla="*/ 0 h 4849232"/>
              <a:gd name="connsiteX2" fmla="*/ 9832976 w 9832976"/>
              <a:gd name="connsiteY2" fmla="*/ 4849232 h 4849232"/>
              <a:gd name="connsiteX3" fmla="*/ 0 w 9832976"/>
              <a:gd name="connsiteY3" fmla="*/ 4849232 h 4849232"/>
              <a:gd name="connsiteX4" fmla="*/ 1964503 w 9832976"/>
              <a:gd name="connsiteY4" fmla="*/ 1704116 h 4849232"/>
              <a:gd name="connsiteX0" fmla="*/ 1964503 w 9832976"/>
              <a:gd name="connsiteY0" fmla="*/ 1856994 h 5002110"/>
              <a:gd name="connsiteX1" fmla="*/ 3483723 w 9832976"/>
              <a:gd name="connsiteY1" fmla="*/ 0 h 5002110"/>
              <a:gd name="connsiteX2" fmla="*/ 9832976 w 9832976"/>
              <a:gd name="connsiteY2" fmla="*/ 5002110 h 5002110"/>
              <a:gd name="connsiteX3" fmla="*/ 0 w 9832976"/>
              <a:gd name="connsiteY3" fmla="*/ 5002110 h 5002110"/>
              <a:gd name="connsiteX4" fmla="*/ 1964503 w 9832976"/>
              <a:gd name="connsiteY4" fmla="*/ 1856994 h 5002110"/>
              <a:gd name="connsiteX0" fmla="*/ 0 w 10021836"/>
              <a:gd name="connsiteY0" fmla="*/ 4866663 h 5002110"/>
              <a:gd name="connsiteX1" fmla="*/ 3672583 w 10021836"/>
              <a:gd name="connsiteY1" fmla="*/ 0 h 5002110"/>
              <a:gd name="connsiteX2" fmla="*/ 10021836 w 10021836"/>
              <a:gd name="connsiteY2" fmla="*/ 5002110 h 5002110"/>
              <a:gd name="connsiteX3" fmla="*/ 188860 w 10021836"/>
              <a:gd name="connsiteY3" fmla="*/ 5002110 h 5002110"/>
              <a:gd name="connsiteX4" fmla="*/ 0 w 10021836"/>
              <a:gd name="connsiteY4" fmla="*/ 4866663 h 5002110"/>
              <a:gd name="connsiteX0" fmla="*/ 0 w 10021836"/>
              <a:gd name="connsiteY0" fmla="*/ 4866663 h 5002110"/>
              <a:gd name="connsiteX1" fmla="*/ 3672583 w 10021836"/>
              <a:gd name="connsiteY1" fmla="*/ 0 h 5002110"/>
              <a:gd name="connsiteX2" fmla="*/ 10021836 w 10021836"/>
              <a:gd name="connsiteY2" fmla="*/ 5002110 h 5002110"/>
              <a:gd name="connsiteX3" fmla="*/ 1025266 w 10021836"/>
              <a:gd name="connsiteY3" fmla="*/ 4995588 h 5002110"/>
              <a:gd name="connsiteX4" fmla="*/ 0 w 10021836"/>
              <a:gd name="connsiteY4" fmla="*/ 4866663 h 5002110"/>
              <a:gd name="connsiteX0" fmla="*/ 0 w 10098048"/>
              <a:gd name="connsiteY0" fmla="*/ 4773411 h 5002110"/>
              <a:gd name="connsiteX1" fmla="*/ 3748795 w 10098048"/>
              <a:gd name="connsiteY1" fmla="*/ 0 h 5002110"/>
              <a:gd name="connsiteX2" fmla="*/ 10098048 w 10098048"/>
              <a:gd name="connsiteY2" fmla="*/ 5002110 h 5002110"/>
              <a:gd name="connsiteX3" fmla="*/ 1101478 w 10098048"/>
              <a:gd name="connsiteY3" fmla="*/ 4995588 h 5002110"/>
              <a:gd name="connsiteX4" fmla="*/ 0 w 10098048"/>
              <a:gd name="connsiteY4" fmla="*/ 4773411 h 5002110"/>
              <a:gd name="connsiteX0" fmla="*/ 0 w 10098048"/>
              <a:gd name="connsiteY0" fmla="*/ 4773411 h 5002110"/>
              <a:gd name="connsiteX1" fmla="*/ 3748795 w 10098048"/>
              <a:gd name="connsiteY1" fmla="*/ 0 h 5002110"/>
              <a:gd name="connsiteX2" fmla="*/ 10098048 w 10098048"/>
              <a:gd name="connsiteY2" fmla="*/ 5002110 h 5002110"/>
              <a:gd name="connsiteX3" fmla="*/ 949054 w 10098048"/>
              <a:gd name="connsiteY3" fmla="*/ 4809084 h 5002110"/>
              <a:gd name="connsiteX4" fmla="*/ 0 w 10098048"/>
              <a:gd name="connsiteY4" fmla="*/ 4773411 h 5002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8048" h="5002110">
                <a:moveTo>
                  <a:pt x="0" y="4773411"/>
                </a:moveTo>
                <a:lnTo>
                  <a:pt x="3748795" y="0"/>
                </a:lnTo>
                <a:lnTo>
                  <a:pt x="10098048" y="5002110"/>
                </a:lnTo>
                <a:lnTo>
                  <a:pt x="949054" y="4809084"/>
                </a:lnTo>
                <a:lnTo>
                  <a:pt x="0" y="4773411"/>
                </a:lnTo>
                <a:close/>
              </a:path>
            </a:pathLst>
          </a:custGeom>
          <a:solidFill>
            <a:srgbClr val="93D5EA">
              <a:alpha val="19000"/>
            </a:srgbClr>
          </a:solidFill>
          <a:ln>
            <a:no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pic>
        <p:nvPicPr>
          <p:cNvPr id="9" name="Picture 5">
            <a:extLst>
              <a:ext uri="{FF2B5EF4-FFF2-40B4-BE49-F238E27FC236}">
                <a16:creationId xmlns:a16="http://schemas.microsoft.com/office/drawing/2014/main" id="{36497691-42E5-450D-AADB-8898A326F3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2175" y="1449388"/>
            <a:ext cx="3635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296258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 2">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3ED0AA-F345-448A-AD3B-620E5B4CA8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838" y="1203325"/>
            <a:ext cx="52022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910E8D1-2C1B-46EE-A5ED-9C2FFFD1047A}"/>
              </a:ext>
            </a:extLst>
          </p:cNvPr>
          <p:cNvSpPr/>
          <p:nvPr userDrawn="1"/>
        </p:nvSpPr>
        <p:spPr>
          <a:xfrm rot="5400000">
            <a:off x="4464050" y="555625"/>
            <a:ext cx="215900" cy="9144000"/>
          </a:xfrm>
          <a:prstGeom prst="rect">
            <a:avLst/>
          </a:prstGeom>
          <a:solidFill>
            <a:srgbClr val="F89F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6116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A883-25B3-DB4D-8745-FD0482516EB1}"/>
              </a:ext>
            </a:extLst>
          </p:cNvPr>
          <p:cNvSpPr>
            <a:spLocks noGrp="1"/>
          </p:cNvSpPr>
          <p:nvPr>
            <p:ph type="title"/>
          </p:nvPr>
        </p:nvSpPr>
        <p:spPr>
          <a:xfrm>
            <a:off x="628650" y="411510"/>
            <a:ext cx="7886700" cy="4320480"/>
          </a:xfrm>
          <a:prstGeom prst="rect">
            <a:avLst/>
          </a:prstGeom>
        </p:spPr>
        <p:txBody>
          <a:bodyPr/>
          <a:lstStyle>
            <a:lvl1pPr algn="l">
              <a:defRPr sz="2000"/>
            </a:lvl1pPr>
          </a:lstStyle>
          <a:p>
            <a:r>
              <a:rPr lang="en-US"/>
              <a:t>Click to edit Master title style</a:t>
            </a:r>
          </a:p>
        </p:txBody>
      </p:sp>
    </p:spTree>
    <p:extLst>
      <p:ext uri="{BB962C8B-B14F-4D97-AF65-F5344CB8AC3E}">
        <p14:creationId xmlns:p14="http://schemas.microsoft.com/office/powerpoint/2010/main" val="2963243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5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228947-145E-4628-9711-A996D3FC4AE5}"/>
              </a:ext>
            </a:extLst>
          </p:cNvPr>
          <p:cNvSpPr/>
          <p:nvPr userDrawn="1"/>
        </p:nvSpPr>
        <p:spPr>
          <a:xfrm>
            <a:off x="8172450" y="1131888"/>
            <a:ext cx="173038" cy="1131887"/>
          </a:xfrm>
          <a:prstGeom prst="rect">
            <a:avLst/>
          </a:prstGeom>
          <a:solidFill>
            <a:srgbClr val="F89F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FF3E4FEA-53D6-46DD-94A1-D954DBD7ABAB}"/>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0" name="Picture 3">
            <a:extLst>
              <a:ext uri="{FF2B5EF4-FFF2-40B4-BE49-F238E27FC236}">
                <a16:creationId xmlns:a16="http://schemas.microsoft.com/office/drawing/2014/main" id="{1638C61E-1F0D-4BBA-876A-A9C95E7E55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32363" y="4371975"/>
            <a:ext cx="40878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74FC58A3-25DC-423C-9265-1F647AD4F2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2175" y="1449388"/>
            <a:ext cx="3635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a:extLst>
              <a:ext uri="{FF2B5EF4-FFF2-40B4-BE49-F238E27FC236}">
                <a16:creationId xmlns:a16="http://schemas.microsoft.com/office/drawing/2014/main" id="{9A0A1D73-4FA8-4D4F-B752-E1746799AB06}"/>
              </a:ext>
            </a:extLst>
          </p:cNvPr>
          <p:cNvSpPr/>
          <p:nvPr userDrawn="1"/>
        </p:nvSpPr>
        <p:spPr>
          <a:xfrm rot="19307212">
            <a:off x="-2689225" y="-1609725"/>
            <a:ext cx="10098088" cy="5002213"/>
          </a:xfrm>
          <a:custGeom>
            <a:avLst/>
            <a:gdLst>
              <a:gd name="connsiteX0" fmla="*/ 0 w 9832976"/>
              <a:gd name="connsiteY0" fmla="*/ 0 h 4957763"/>
              <a:gd name="connsiteX1" fmla="*/ 9832976 w 9832976"/>
              <a:gd name="connsiteY1" fmla="*/ 0 h 4957763"/>
              <a:gd name="connsiteX2" fmla="*/ 9832976 w 9832976"/>
              <a:gd name="connsiteY2" fmla="*/ 4957763 h 4957763"/>
              <a:gd name="connsiteX3" fmla="*/ 0 w 9832976"/>
              <a:gd name="connsiteY3" fmla="*/ 4957763 h 4957763"/>
              <a:gd name="connsiteX4" fmla="*/ 0 w 9832976"/>
              <a:gd name="connsiteY4" fmla="*/ 0 h 4957763"/>
              <a:gd name="connsiteX0" fmla="*/ 0 w 9832976"/>
              <a:gd name="connsiteY0" fmla="*/ 0 h 4957763"/>
              <a:gd name="connsiteX1" fmla="*/ 3762373 w 9832976"/>
              <a:gd name="connsiteY1" fmla="*/ 108531 h 4957763"/>
              <a:gd name="connsiteX2" fmla="*/ 9832976 w 9832976"/>
              <a:gd name="connsiteY2" fmla="*/ 4957763 h 4957763"/>
              <a:gd name="connsiteX3" fmla="*/ 0 w 9832976"/>
              <a:gd name="connsiteY3" fmla="*/ 4957763 h 4957763"/>
              <a:gd name="connsiteX4" fmla="*/ 0 w 9832976"/>
              <a:gd name="connsiteY4" fmla="*/ 0 h 4957763"/>
              <a:gd name="connsiteX0" fmla="*/ 2024553 w 9832976"/>
              <a:gd name="connsiteY0" fmla="*/ 1817896 h 4849232"/>
              <a:gd name="connsiteX1" fmla="*/ 3762373 w 9832976"/>
              <a:gd name="connsiteY1" fmla="*/ 0 h 4849232"/>
              <a:gd name="connsiteX2" fmla="*/ 9832976 w 9832976"/>
              <a:gd name="connsiteY2" fmla="*/ 4849232 h 4849232"/>
              <a:gd name="connsiteX3" fmla="*/ 0 w 9832976"/>
              <a:gd name="connsiteY3" fmla="*/ 4849232 h 4849232"/>
              <a:gd name="connsiteX4" fmla="*/ 2024553 w 9832976"/>
              <a:gd name="connsiteY4" fmla="*/ 1817896 h 4849232"/>
              <a:gd name="connsiteX0" fmla="*/ 1964503 w 9832976"/>
              <a:gd name="connsiteY0" fmla="*/ 1704116 h 4849232"/>
              <a:gd name="connsiteX1" fmla="*/ 3762373 w 9832976"/>
              <a:gd name="connsiteY1" fmla="*/ 0 h 4849232"/>
              <a:gd name="connsiteX2" fmla="*/ 9832976 w 9832976"/>
              <a:gd name="connsiteY2" fmla="*/ 4849232 h 4849232"/>
              <a:gd name="connsiteX3" fmla="*/ 0 w 9832976"/>
              <a:gd name="connsiteY3" fmla="*/ 4849232 h 4849232"/>
              <a:gd name="connsiteX4" fmla="*/ 1964503 w 9832976"/>
              <a:gd name="connsiteY4" fmla="*/ 1704116 h 4849232"/>
              <a:gd name="connsiteX0" fmla="*/ 1964503 w 9832976"/>
              <a:gd name="connsiteY0" fmla="*/ 1856994 h 5002110"/>
              <a:gd name="connsiteX1" fmla="*/ 3483723 w 9832976"/>
              <a:gd name="connsiteY1" fmla="*/ 0 h 5002110"/>
              <a:gd name="connsiteX2" fmla="*/ 9832976 w 9832976"/>
              <a:gd name="connsiteY2" fmla="*/ 5002110 h 5002110"/>
              <a:gd name="connsiteX3" fmla="*/ 0 w 9832976"/>
              <a:gd name="connsiteY3" fmla="*/ 5002110 h 5002110"/>
              <a:gd name="connsiteX4" fmla="*/ 1964503 w 9832976"/>
              <a:gd name="connsiteY4" fmla="*/ 1856994 h 5002110"/>
              <a:gd name="connsiteX0" fmla="*/ 0 w 10021836"/>
              <a:gd name="connsiteY0" fmla="*/ 4866663 h 5002110"/>
              <a:gd name="connsiteX1" fmla="*/ 3672583 w 10021836"/>
              <a:gd name="connsiteY1" fmla="*/ 0 h 5002110"/>
              <a:gd name="connsiteX2" fmla="*/ 10021836 w 10021836"/>
              <a:gd name="connsiteY2" fmla="*/ 5002110 h 5002110"/>
              <a:gd name="connsiteX3" fmla="*/ 188860 w 10021836"/>
              <a:gd name="connsiteY3" fmla="*/ 5002110 h 5002110"/>
              <a:gd name="connsiteX4" fmla="*/ 0 w 10021836"/>
              <a:gd name="connsiteY4" fmla="*/ 4866663 h 5002110"/>
              <a:gd name="connsiteX0" fmla="*/ 0 w 10021836"/>
              <a:gd name="connsiteY0" fmla="*/ 4866663 h 5002110"/>
              <a:gd name="connsiteX1" fmla="*/ 3672583 w 10021836"/>
              <a:gd name="connsiteY1" fmla="*/ 0 h 5002110"/>
              <a:gd name="connsiteX2" fmla="*/ 10021836 w 10021836"/>
              <a:gd name="connsiteY2" fmla="*/ 5002110 h 5002110"/>
              <a:gd name="connsiteX3" fmla="*/ 1025266 w 10021836"/>
              <a:gd name="connsiteY3" fmla="*/ 4995588 h 5002110"/>
              <a:gd name="connsiteX4" fmla="*/ 0 w 10021836"/>
              <a:gd name="connsiteY4" fmla="*/ 4866663 h 5002110"/>
              <a:gd name="connsiteX0" fmla="*/ 0 w 10098048"/>
              <a:gd name="connsiteY0" fmla="*/ 4773411 h 5002110"/>
              <a:gd name="connsiteX1" fmla="*/ 3748795 w 10098048"/>
              <a:gd name="connsiteY1" fmla="*/ 0 h 5002110"/>
              <a:gd name="connsiteX2" fmla="*/ 10098048 w 10098048"/>
              <a:gd name="connsiteY2" fmla="*/ 5002110 h 5002110"/>
              <a:gd name="connsiteX3" fmla="*/ 1101478 w 10098048"/>
              <a:gd name="connsiteY3" fmla="*/ 4995588 h 5002110"/>
              <a:gd name="connsiteX4" fmla="*/ 0 w 10098048"/>
              <a:gd name="connsiteY4" fmla="*/ 4773411 h 5002110"/>
              <a:gd name="connsiteX0" fmla="*/ 0 w 10098048"/>
              <a:gd name="connsiteY0" fmla="*/ 4773411 h 5002110"/>
              <a:gd name="connsiteX1" fmla="*/ 3748795 w 10098048"/>
              <a:gd name="connsiteY1" fmla="*/ 0 h 5002110"/>
              <a:gd name="connsiteX2" fmla="*/ 10098048 w 10098048"/>
              <a:gd name="connsiteY2" fmla="*/ 5002110 h 5002110"/>
              <a:gd name="connsiteX3" fmla="*/ 949054 w 10098048"/>
              <a:gd name="connsiteY3" fmla="*/ 4809084 h 5002110"/>
              <a:gd name="connsiteX4" fmla="*/ 0 w 10098048"/>
              <a:gd name="connsiteY4" fmla="*/ 4773411 h 5002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8048" h="5002110">
                <a:moveTo>
                  <a:pt x="0" y="4773411"/>
                </a:moveTo>
                <a:lnTo>
                  <a:pt x="3748795" y="0"/>
                </a:lnTo>
                <a:lnTo>
                  <a:pt x="10098048" y="5002110"/>
                </a:lnTo>
                <a:lnTo>
                  <a:pt x="949054" y="4809084"/>
                </a:lnTo>
                <a:lnTo>
                  <a:pt x="0" y="4773411"/>
                </a:lnTo>
                <a:close/>
              </a:path>
            </a:pathLst>
          </a:custGeom>
          <a:solidFill>
            <a:srgbClr val="93D5EA">
              <a:alpha val="19000"/>
            </a:srgbClr>
          </a:solidFill>
          <a:ln>
            <a:no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369039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767C76-9FFD-4F6E-91EC-303543EBE32C}"/>
              </a:ext>
            </a:extLst>
          </p:cNvPr>
          <p:cNvSpPr/>
          <p:nvPr userDrawn="1"/>
        </p:nvSpPr>
        <p:spPr>
          <a:xfrm>
            <a:off x="8172450" y="1131888"/>
            <a:ext cx="173038" cy="1131887"/>
          </a:xfrm>
          <a:prstGeom prst="rect">
            <a:avLst/>
          </a:prstGeom>
          <a:solidFill>
            <a:srgbClr val="F89F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Text Placeholder 14">
            <a:extLst>
              <a:ext uri="{FF2B5EF4-FFF2-40B4-BE49-F238E27FC236}">
                <a16:creationId xmlns:a16="http://schemas.microsoft.com/office/drawing/2014/main" id="{4382F898-89D8-41C5-9E0D-85344AA0C09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pPr>
            <a:fld id="{45EE8A94-A228-4B58-B7D5-BD99B8B797F0}" type="slidenum">
              <a:rPr lang="en-US" altLang="en-US" sz="900">
                <a:solidFill>
                  <a:srgbClr val="FFFFFF"/>
                </a:solidFill>
                <a:latin typeface="Whitney Book" pitchFamily="50" charset="0"/>
              </a:rPr>
              <a:pPr algn="r">
                <a:spcBef>
                  <a:spcPct val="20000"/>
                </a:spcBef>
                <a:buFont typeface="Arial" panose="020B0604020202020204" pitchFamily="34" charset="0"/>
                <a:buNone/>
              </a:pPr>
              <a:t>‹#›</a:t>
            </a:fld>
            <a:endParaRPr lang="en-CA" altLang="en-US" sz="900">
              <a:solidFill>
                <a:srgbClr val="FFFFFF"/>
              </a:solidFill>
              <a:latin typeface="Whitney Book" pitchFamily="50" charset="0"/>
            </a:endParaRPr>
          </a:p>
        </p:txBody>
      </p:sp>
      <p:sp>
        <p:nvSpPr>
          <p:cNvPr id="5" name="Rectangle 4">
            <a:extLst>
              <a:ext uri="{FF2B5EF4-FFF2-40B4-BE49-F238E27FC236}">
                <a16:creationId xmlns:a16="http://schemas.microsoft.com/office/drawing/2014/main" id="{4C254F78-C1F9-478D-806B-EC23C08CEAA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4">
            <a:extLst>
              <a:ext uri="{FF2B5EF4-FFF2-40B4-BE49-F238E27FC236}">
                <a16:creationId xmlns:a16="http://schemas.microsoft.com/office/drawing/2014/main" id="{6D66C4DA-4E48-423B-977E-27950AB8A8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32363" y="4371975"/>
            <a:ext cx="4094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DB712A0A-F071-45FC-83D8-9821AC47A59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2175" y="1449388"/>
            <a:ext cx="3635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06987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Slide - 3">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9FB3FE-9196-4404-991B-F1C5B1EEE06C}"/>
              </a:ext>
            </a:extLst>
          </p:cNvPr>
          <p:cNvSpPr/>
          <p:nvPr userDrawn="1"/>
        </p:nvSpPr>
        <p:spPr>
          <a:xfrm>
            <a:off x="8172450" y="1131888"/>
            <a:ext cx="173038" cy="1131887"/>
          </a:xfrm>
          <a:prstGeom prst="rect">
            <a:avLst/>
          </a:prstGeom>
          <a:solidFill>
            <a:srgbClr val="F89F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Rectangle 3">
            <a:extLst>
              <a:ext uri="{FF2B5EF4-FFF2-40B4-BE49-F238E27FC236}">
                <a16:creationId xmlns:a16="http://schemas.microsoft.com/office/drawing/2014/main" id="{17FDBF86-E653-4A4F-8C62-2378AC8AEF1A}"/>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3">
            <a:extLst>
              <a:ext uri="{FF2B5EF4-FFF2-40B4-BE49-F238E27FC236}">
                <a16:creationId xmlns:a16="http://schemas.microsoft.com/office/drawing/2014/main" id="{FE61E473-A0E9-4A8D-A19C-20362FF0D1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32363" y="4371975"/>
            <a:ext cx="4094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023F4AD8-407C-4D61-B69E-3D37C87EC2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2175" y="1449388"/>
            <a:ext cx="3635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22712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FDBD0C5E-7018-4FB2-B24F-4DC7CD86F6E7}"/>
              </a:ext>
            </a:extLst>
          </p:cNvPr>
          <p:cNvSpPr txBox="1">
            <a:spLocks/>
          </p:cNvSpPr>
          <p:nvPr userDrawn="1"/>
        </p:nvSpPr>
        <p:spPr>
          <a:xfrm flipH="1">
            <a:off x="5508625" y="4732338"/>
            <a:ext cx="3384550" cy="193675"/>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900">
                <a:cs typeface="Arial" panose="020B0604020202020204" pitchFamily="34" charset="0"/>
              </a:rPr>
              <a:t>UBC Educational Technology Support</a:t>
            </a:r>
            <a:endParaRPr lang="en-CA" altLang="en-US" sz="900">
              <a:cs typeface="Arial" panose="020B0604020202020204" pitchFamily="34" charset="0"/>
            </a:endParaRPr>
          </a:p>
        </p:txBody>
      </p:sp>
      <p:pic>
        <p:nvPicPr>
          <p:cNvPr id="5" name="Picture 2">
            <a:extLst>
              <a:ext uri="{FF2B5EF4-FFF2-40B4-BE49-F238E27FC236}">
                <a16:creationId xmlns:a16="http://schemas.microsoft.com/office/drawing/2014/main" id="{EB0F1C21-CEAB-4DDE-84BD-89F477A7DE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2175" y="1449388"/>
            <a:ext cx="3635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10" name="Text Placeholder 2"/>
          <p:cNvSpPr>
            <a:spLocks noGrp="1"/>
          </p:cNvSpPr>
          <p:nvPr>
            <p:ph type="body" sz="quarter" idx="13"/>
          </p:nvPr>
        </p:nvSpPr>
        <p:spPr>
          <a:xfrm>
            <a:off x="438954" y="1131888"/>
            <a:ext cx="7661438" cy="3528094"/>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608955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chemeClr val="tx1"/>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217E8EE5-8EE6-412A-B40A-830740AC882F}"/>
              </a:ext>
            </a:extLst>
          </p:cNvPr>
          <p:cNvSpPr txBox="1">
            <a:spLocks/>
          </p:cNvSpPr>
          <p:nvPr userDrawn="1"/>
        </p:nvSpPr>
        <p:spPr>
          <a:xfrm flipH="1">
            <a:off x="4427538" y="4732338"/>
            <a:ext cx="4465637" cy="193675"/>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900">
                <a:solidFill>
                  <a:schemeClr val="bg1"/>
                </a:solidFill>
                <a:cs typeface="Arial" panose="020B0604020202020204" pitchFamily="34" charset="0"/>
              </a:rPr>
              <a:t>UBC Educational Technology Support</a:t>
            </a:r>
            <a:endParaRPr lang="en-CA" altLang="en-US" sz="900">
              <a:solidFill>
                <a:schemeClr val="bg1"/>
              </a:solidFill>
              <a:cs typeface="Arial" panose="020B0604020202020204" pitchFamily="34" charset="0"/>
            </a:endParaRPr>
          </a:p>
          <a:p>
            <a:pPr algn="r">
              <a:spcBef>
                <a:spcPct val="20000"/>
              </a:spcBef>
              <a:buFont typeface="Arial" panose="020B0604020202020204" pitchFamily="34" charset="0"/>
              <a:buNone/>
              <a:defRPr/>
            </a:pPr>
            <a:endParaRPr lang="en-CA" altLang="en-US" sz="900">
              <a:solidFill>
                <a:srgbClr val="FFFFFF"/>
              </a:solidFill>
              <a:cs typeface="Arial" panose="020B0604020202020204" pitchFamily="34" charset="0"/>
            </a:endParaRPr>
          </a:p>
        </p:txBody>
      </p:sp>
      <p:pic>
        <p:nvPicPr>
          <p:cNvPr id="5" name="Picture 2">
            <a:extLst>
              <a:ext uri="{FF2B5EF4-FFF2-40B4-BE49-F238E27FC236}">
                <a16:creationId xmlns:a16="http://schemas.microsoft.com/office/drawing/2014/main" id="{4AF52678-3749-45E8-893E-0C5D96C4FA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2175" y="1449388"/>
            <a:ext cx="36353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438954" y="1131888"/>
            <a:ext cx="7661438" cy="3528094"/>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4500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21DAB6C7-A370-4D96-8F3D-854EBDADD72A}"/>
              </a:ext>
            </a:extLst>
          </p:cNvPr>
          <p:cNvSpPr txBox="1">
            <a:spLocks/>
          </p:cNvSpPr>
          <p:nvPr userDrawn="1"/>
        </p:nvSpPr>
        <p:spPr>
          <a:xfrm flipH="1">
            <a:off x="6443663" y="4732338"/>
            <a:ext cx="2449512" cy="193675"/>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900">
                <a:cs typeface="Arial" panose="020B0604020202020204" pitchFamily="34" charset="0"/>
              </a:rPr>
              <a:t>UBC Educational Technology Support</a:t>
            </a:r>
            <a:endParaRPr lang="en-CA" altLang="en-US" sz="900">
              <a:cs typeface="Arial" panose="020B0604020202020204" pitchFamily="34" charset="0"/>
            </a:endParaRPr>
          </a:p>
          <a:p>
            <a:pPr algn="r">
              <a:spcBef>
                <a:spcPct val="20000"/>
              </a:spcBef>
              <a:buFont typeface="Arial" panose="020B0604020202020204" pitchFamily="34" charset="0"/>
              <a:buNone/>
              <a:defRPr/>
            </a:pPr>
            <a:endParaRPr lang="en-CA" altLang="en-US" sz="900">
              <a:cs typeface="Arial" panose="020B0604020202020204" pitchFamily="34" charset="0"/>
            </a:endParaRPr>
          </a:p>
        </p:txBody>
      </p:sp>
      <p:pic>
        <p:nvPicPr>
          <p:cNvPr id="5" name="Picture 2">
            <a:extLst>
              <a:ext uri="{FF2B5EF4-FFF2-40B4-BE49-F238E27FC236}">
                <a16:creationId xmlns:a16="http://schemas.microsoft.com/office/drawing/2014/main" id="{C9757302-536C-4834-B2BA-D3F60D04EE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9788" y="411163"/>
            <a:ext cx="3635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438954" y="1131888"/>
            <a:ext cx="7661438" cy="3528094"/>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8831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chemeClr val="tx1"/>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8B821E8-36A6-4A33-B143-9EEC6FA90740}"/>
              </a:ext>
            </a:extLst>
          </p:cNvPr>
          <p:cNvSpPr txBox="1">
            <a:spLocks/>
          </p:cNvSpPr>
          <p:nvPr userDrawn="1"/>
        </p:nvSpPr>
        <p:spPr>
          <a:xfrm flipH="1">
            <a:off x="4572000" y="4732338"/>
            <a:ext cx="4321175" cy="193675"/>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900">
                <a:solidFill>
                  <a:schemeClr val="bg1"/>
                </a:solidFill>
                <a:cs typeface="Arial" panose="020B0604020202020204" pitchFamily="34" charset="0"/>
              </a:rPr>
              <a:t>UBC Educational Technology Support</a:t>
            </a:r>
            <a:endParaRPr lang="en-CA" altLang="en-US" sz="900">
              <a:solidFill>
                <a:schemeClr val="bg1"/>
              </a:solidFill>
              <a:cs typeface="Arial" panose="020B0604020202020204" pitchFamily="34" charset="0"/>
            </a:endParaRPr>
          </a:p>
          <a:p>
            <a:pPr algn="r">
              <a:spcBef>
                <a:spcPct val="20000"/>
              </a:spcBef>
              <a:buFont typeface="Arial" panose="020B0604020202020204" pitchFamily="34" charset="0"/>
              <a:buNone/>
              <a:defRPr/>
            </a:pPr>
            <a:endParaRPr lang="en-CA" altLang="en-US" sz="900">
              <a:solidFill>
                <a:srgbClr val="FFFFFF"/>
              </a:solidFill>
              <a:cs typeface="Arial" panose="020B0604020202020204" pitchFamily="34" charset="0"/>
            </a:endParaRPr>
          </a:p>
        </p:txBody>
      </p:sp>
      <p:pic>
        <p:nvPicPr>
          <p:cNvPr id="5" name="Picture 2">
            <a:extLst>
              <a:ext uri="{FF2B5EF4-FFF2-40B4-BE49-F238E27FC236}">
                <a16:creationId xmlns:a16="http://schemas.microsoft.com/office/drawing/2014/main" id="{C5C6E020-71DD-4ED3-B73F-F3EB255412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9788" y="411163"/>
            <a:ext cx="3635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438954" y="1131888"/>
            <a:ext cx="7661438" cy="3528094"/>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079193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86F04-DDCE-467E-AB70-27351AB1DC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6850" y="1203325"/>
            <a:ext cx="5256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98F1DD-9E01-456D-82E5-B15BA23E3EBB}"/>
              </a:ext>
            </a:extLst>
          </p:cNvPr>
          <p:cNvSpPr/>
          <p:nvPr userDrawn="1"/>
        </p:nvSpPr>
        <p:spPr>
          <a:xfrm rot="5400000">
            <a:off x="4464050" y="555625"/>
            <a:ext cx="215900" cy="9144000"/>
          </a:xfrm>
          <a:prstGeom prst="rect">
            <a:avLst/>
          </a:prstGeom>
          <a:solidFill>
            <a:srgbClr val="F89F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49993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hyperlink" Target="https://flexforward.pressbooks.com/chapter/accessible-education/"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ideo" Target="https://www.youtube.com/embed/AkjLnQKX2G0?feature=oembed" TargetMode="External"/><Relationship Id="rId6" Type="http://schemas.openxmlformats.org/officeDocument/2006/relationships/image" Target="../media/image8.jpeg"/><Relationship Id="rId5" Type="http://schemas.openxmlformats.org/officeDocument/2006/relationships/image" Target="../media/image15.jpeg"/><Relationship Id="rId4" Type="http://schemas.openxmlformats.org/officeDocument/2006/relationships/hyperlink" Target="https://lx.uts.edu.au/blog/2021/04/07/students-explain-digital-accessibil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unsplash.com/s/photos/animals?utm_source=unsplash&amp;utm_medium=referral&amp;utm_content=creditCopyText" TargetMode="External"/><Relationship Id="rId5" Type="http://schemas.openxmlformats.org/officeDocument/2006/relationships/hyperlink" Target="https://unsplash.com/@cmart10?utm_source=unsplash&amp;utm_medium=referral&amp;utm_content=creditCopyText" TargetMode="Externa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ets.educ.ubc.ca/captions-in-kaltura/"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hyperlink" Target="https://canvas.ubc.ca/courses/66705/pages/zoom-live-captioni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hyperlink" Target="https://lx.uts.edu.au/blog/2021/04/07/students-explain-digital-accessibility/" TargetMode="External"/><Relationship Id="rId3" Type="http://schemas.openxmlformats.org/officeDocument/2006/relationships/hyperlink" Target="https://udlguidelines.cast.org/" TargetMode="External"/><Relationship Id="rId7" Type="http://schemas.openxmlformats.org/officeDocument/2006/relationships/hyperlink" Target="https://opentextbc.ca/accessibilitytoolki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accessibility.blog.gov.uk/2016/09/02/dos-and-donts-on-designing-for-accessibility/" TargetMode="External"/><Relationship Id="rId11" Type="http://schemas.openxmlformats.org/officeDocument/2006/relationships/hyperlink" Target="https://catlintucker.com/2021/02/would-you-rather/" TargetMode="External"/><Relationship Id="rId5" Type="http://schemas.openxmlformats.org/officeDocument/2006/relationships/hyperlink" Target="https://www.csun.edu/sites/default/files/accessibility-ud-slides.pdf" TargetMode="External"/><Relationship Id="rId10" Type="http://schemas.openxmlformats.org/officeDocument/2006/relationships/hyperlink" Target="https://youtu.be/ViDtnfQ9FHc" TargetMode="External"/><Relationship Id="rId4" Type="http://schemas.openxmlformats.org/officeDocument/2006/relationships/hyperlink" Target="https://er.educause.edu/articles/2017/8/a-rising-tide-how-closed-captions-can-benefit-all-students" TargetMode="External"/><Relationship Id="rId9" Type="http://schemas.openxmlformats.org/officeDocument/2006/relationships/hyperlink" Target="https://ecampusontario.pressbooks.pub/universaldesig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hyperlink" Target="https://udlguidelines.cast.or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hyperlink" Target="http://bit.ly/accessibilitysca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udlguidelines.cast.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udlguidelines.cast.org/more/research-evidence" TargetMode="External"/><Relationship Id="rId5" Type="http://schemas.openxmlformats.org/officeDocument/2006/relationships/hyperlink" Target="https://udlguidelines.cast.org/"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pwd.org.au/resources/disability-info/social-model-of-disability/"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cast.org/binaries/content/assets/common/news/cracks-foundation-whitepaper-20211029-a11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C6B953-7AD3-4468-8867-06FAC09F5781}"/>
              </a:ext>
            </a:extLst>
          </p:cNvPr>
          <p:cNvSpPr>
            <a:spLocks noGrp="1"/>
          </p:cNvSpPr>
          <p:nvPr>
            <p:ph type="body" sz="quarter" idx="11"/>
          </p:nvPr>
        </p:nvSpPr>
        <p:spPr>
          <a:xfrm>
            <a:off x="365587" y="1049311"/>
            <a:ext cx="7662460" cy="1363688"/>
          </a:xfrm>
        </p:spPr>
        <p:txBody>
          <a:bodyPr/>
          <a:lstStyle/>
          <a:p>
            <a:pPr>
              <a:lnSpc>
                <a:spcPct val="100000"/>
              </a:lnSpc>
            </a:pPr>
            <a:r>
              <a:rPr lang="en-US" sz="4000" b="0">
                <a:solidFill>
                  <a:schemeClr val="accent3">
                    <a:lumMod val="20000"/>
                    <a:lumOff val="80000"/>
                  </a:schemeClr>
                </a:solidFill>
                <a:ea typeface="MS PGothic"/>
              </a:rPr>
              <a:t>Universal Design For Learning AND ALLY</a:t>
            </a:r>
            <a:br>
              <a:rPr lang="en-US" sz="4000" b="0">
                <a:solidFill>
                  <a:schemeClr val="accent3">
                    <a:lumMod val="20000"/>
                    <a:lumOff val="80000"/>
                  </a:schemeClr>
                </a:solidFill>
                <a:ea typeface="MS PGothic"/>
              </a:rPr>
            </a:br>
            <a:endParaRPr lang="en-US" sz="4000" b="0">
              <a:solidFill>
                <a:schemeClr val="accent3">
                  <a:lumMod val="20000"/>
                  <a:lumOff val="80000"/>
                </a:schemeClr>
              </a:solidFill>
            </a:endParaRPr>
          </a:p>
        </p:txBody>
      </p:sp>
      <p:sp>
        <p:nvSpPr>
          <p:cNvPr id="2" name="TextBox 1">
            <a:extLst>
              <a:ext uri="{FF2B5EF4-FFF2-40B4-BE49-F238E27FC236}">
                <a16:creationId xmlns:a16="http://schemas.microsoft.com/office/drawing/2014/main" id="{1D3D5458-657A-F045-ABBC-DE3142320D17}"/>
              </a:ext>
            </a:extLst>
          </p:cNvPr>
          <p:cNvSpPr txBox="1"/>
          <p:nvPr/>
        </p:nvSpPr>
        <p:spPr>
          <a:xfrm>
            <a:off x="365587" y="2548078"/>
            <a:ext cx="5999356" cy="461665"/>
          </a:xfrm>
          <a:prstGeom prst="rect">
            <a:avLst/>
          </a:prstGeom>
          <a:noFill/>
        </p:spPr>
        <p:txBody>
          <a:bodyPr wrap="square" rtlCol="0">
            <a:spAutoFit/>
          </a:bodyPr>
          <a:lstStyle/>
          <a:p>
            <a:r>
              <a:rPr lang="en-US">
                <a:solidFill>
                  <a:schemeClr val="bg1"/>
                </a:solidFill>
              </a:rPr>
              <a:t>Making Accessible Canvas Courses</a:t>
            </a:r>
          </a:p>
        </p:txBody>
      </p:sp>
      <p:sp>
        <p:nvSpPr>
          <p:cNvPr id="4" name="TextBox 3">
            <a:extLst>
              <a:ext uri="{FF2B5EF4-FFF2-40B4-BE49-F238E27FC236}">
                <a16:creationId xmlns:a16="http://schemas.microsoft.com/office/drawing/2014/main" id="{297E844A-5730-FE46-BD70-44956E7E4B81}"/>
              </a:ext>
            </a:extLst>
          </p:cNvPr>
          <p:cNvSpPr txBox="1"/>
          <p:nvPr/>
        </p:nvSpPr>
        <p:spPr>
          <a:xfrm>
            <a:off x="295713" y="4484852"/>
            <a:ext cx="4737357" cy="523220"/>
          </a:xfrm>
          <a:prstGeom prst="rect">
            <a:avLst/>
          </a:prstGeom>
          <a:noFill/>
        </p:spPr>
        <p:txBody>
          <a:bodyPr wrap="square" rtlCol="0">
            <a:spAutoFit/>
          </a:bodyPr>
          <a:lstStyle/>
          <a:p>
            <a:r>
              <a:rPr lang="en-US" sz="1400" err="1">
                <a:solidFill>
                  <a:schemeClr val="bg1"/>
                </a:solidFill>
              </a:rPr>
              <a:t>Parm</a:t>
            </a:r>
            <a:r>
              <a:rPr lang="en-US" sz="1400">
                <a:solidFill>
                  <a:schemeClr val="bg1"/>
                </a:solidFill>
              </a:rPr>
              <a:t> Gill, Learning Designer</a:t>
            </a:r>
          </a:p>
          <a:p>
            <a:r>
              <a:rPr lang="en-US" sz="1400">
                <a:solidFill>
                  <a:schemeClr val="bg1"/>
                </a:solidFill>
              </a:rPr>
              <a:t>Gabrielle Coombs, Educational Technologist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8BA46C-BBB6-8C4E-860D-4C138AAC938A}"/>
              </a:ext>
            </a:extLst>
          </p:cNvPr>
          <p:cNvSpPr>
            <a:spLocks noGrp="1"/>
          </p:cNvSpPr>
          <p:nvPr>
            <p:ph type="body" sz="quarter" idx="11"/>
          </p:nvPr>
        </p:nvSpPr>
        <p:spPr/>
        <p:txBody>
          <a:bodyPr/>
          <a:lstStyle/>
          <a:p>
            <a:r>
              <a:rPr lang="en-US"/>
              <a:t>Intersectionality</a:t>
            </a:r>
          </a:p>
        </p:txBody>
      </p:sp>
      <p:sp>
        <p:nvSpPr>
          <p:cNvPr id="3" name="Text Placeholder 2">
            <a:extLst>
              <a:ext uri="{FF2B5EF4-FFF2-40B4-BE49-F238E27FC236}">
                <a16:creationId xmlns:a16="http://schemas.microsoft.com/office/drawing/2014/main" id="{3AC4B8E8-2BB4-C24E-B2E9-F34FFE404B1B}"/>
              </a:ext>
            </a:extLst>
          </p:cNvPr>
          <p:cNvSpPr>
            <a:spLocks noGrp="1"/>
          </p:cNvSpPr>
          <p:nvPr>
            <p:ph type="body" sz="quarter" idx="13"/>
          </p:nvPr>
        </p:nvSpPr>
        <p:spPr>
          <a:xfrm>
            <a:off x="438954" y="1131888"/>
            <a:ext cx="3831963" cy="3528094"/>
          </a:xfrm>
        </p:spPr>
        <p:txBody>
          <a:bodyPr/>
          <a:lstStyle/>
          <a:p>
            <a:pPr algn="ctr"/>
            <a:endParaRPr lang="en-CA" sz="1600" b="1" i="1"/>
          </a:p>
          <a:p>
            <a:pPr algn="ctr"/>
            <a:endParaRPr lang="en-CA" sz="1600" b="1" i="1"/>
          </a:p>
          <a:p>
            <a:pPr algn="ctr"/>
            <a:r>
              <a:rPr lang="en-CA" sz="1600" b="1" i="1"/>
              <a:t>“I</a:t>
            </a:r>
            <a:r>
              <a:rPr lang="en-CA" sz="1600" b="1" i="1">
                <a:cs typeface="ＭＳ Ｐゴシック"/>
              </a:rPr>
              <a:t>f you're standing in the path of multiple forms of exclusion, you're likely to get hit by both</a:t>
            </a:r>
            <a:r>
              <a:rPr lang="en-CA" sz="1600" i="1">
                <a:cs typeface="ＭＳ Ｐゴシック"/>
              </a:rPr>
              <a:t>.”</a:t>
            </a:r>
            <a:br>
              <a:rPr lang="en-CA" sz="1600" i="1">
                <a:cs typeface="ＭＳ Ｐゴシック"/>
              </a:rPr>
            </a:br>
            <a:endParaRPr lang="en-CA" sz="1600" i="1">
              <a:cs typeface="ＭＳ Ｐゴシック"/>
            </a:endParaRPr>
          </a:p>
          <a:p>
            <a:pPr algn="r"/>
            <a:r>
              <a:rPr lang="en-CA"/>
              <a:t>— </a:t>
            </a:r>
            <a:r>
              <a:rPr lang="en-CA" sz="1600" err="1"/>
              <a:t>Kimberlé</a:t>
            </a:r>
            <a:r>
              <a:rPr lang="en-CA" sz="1600"/>
              <a:t> Crenshaw</a:t>
            </a:r>
            <a:endParaRPr lang="en-CA" sz="1600" i="1">
              <a:cs typeface="ＭＳ Ｐゴシック"/>
            </a:endParaRPr>
          </a:p>
          <a:p>
            <a:pPr algn="ctr"/>
            <a:endParaRPr lang="en-CA" sz="1600" i="1">
              <a:cs typeface="ＭＳ Ｐゴシック"/>
            </a:endParaRPr>
          </a:p>
          <a:p>
            <a:pPr algn="ctr"/>
            <a:endParaRPr lang="en-CA" sz="1600" i="1">
              <a:cs typeface="ＭＳ Ｐゴシック"/>
            </a:endParaRPr>
          </a:p>
          <a:p>
            <a:endParaRPr lang="en-US"/>
          </a:p>
        </p:txBody>
      </p:sp>
      <p:pic>
        <p:nvPicPr>
          <p:cNvPr id="5" name="Picture 4">
            <a:extLst>
              <a:ext uri="{FF2B5EF4-FFF2-40B4-BE49-F238E27FC236}">
                <a16:creationId xmlns:a16="http://schemas.microsoft.com/office/drawing/2014/main" id="{7065B6B1-3C1F-EA4A-A1D8-F91B2EA5C8AD}"/>
              </a:ext>
            </a:extLst>
          </p:cNvPr>
          <p:cNvPicPr>
            <a:picLocks noChangeAspect="1"/>
          </p:cNvPicPr>
          <p:nvPr/>
        </p:nvPicPr>
        <p:blipFill>
          <a:blip r:embed="rId3"/>
          <a:stretch>
            <a:fillRect/>
          </a:stretch>
        </p:blipFill>
        <p:spPr>
          <a:xfrm>
            <a:off x="4653908" y="623380"/>
            <a:ext cx="4274535" cy="4248471"/>
          </a:xfrm>
          <a:prstGeom prst="rect">
            <a:avLst/>
          </a:prstGeom>
          <a:solidFill>
            <a:schemeClr val="tx1">
              <a:alpha val="87000"/>
            </a:schemeClr>
          </a:solidFill>
        </p:spPr>
      </p:pic>
      <p:pic>
        <p:nvPicPr>
          <p:cNvPr id="6" name="Picture 5" descr="Emoji image of speaker wearing glasses and waving &#10;">
            <a:extLst>
              <a:ext uri="{FF2B5EF4-FFF2-40B4-BE49-F238E27FC236}">
                <a16:creationId xmlns:a16="http://schemas.microsoft.com/office/drawing/2014/main" id="{459F9F02-FBD3-9C4E-AF5D-F6C25A858CDE}"/>
              </a:ext>
            </a:extLst>
          </p:cNvPr>
          <p:cNvPicPr>
            <a:picLocks noChangeAspect="1"/>
          </p:cNvPicPr>
          <p:nvPr/>
        </p:nvPicPr>
        <p:blipFill rotWithShape="1">
          <a:blip r:embed="rId4"/>
          <a:srcRect t="20733" r="41566"/>
          <a:stretch/>
        </p:blipFill>
        <p:spPr>
          <a:xfrm>
            <a:off x="0" y="3645930"/>
            <a:ext cx="1103971" cy="1497569"/>
          </a:xfrm>
          <a:prstGeom prst="rect">
            <a:avLst/>
          </a:prstGeom>
        </p:spPr>
      </p:pic>
    </p:spTree>
    <p:extLst>
      <p:ext uri="{BB962C8B-B14F-4D97-AF65-F5344CB8AC3E}">
        <p14:creationId xmlns:p14="http://schemas.microsoft.com/office/powerpoint/2010/main" val="132201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9E3AB-D187-3245-8EB3-A2B8B99BB180}"/>
              </a:ext>
            </a:extLst>
          </p:cNvPr>
          <p:cNvSpPr>
            <a:spLocks noGrp="1"/>
          </p:cNvSpPr>
          <p:nvPr>
            <p:ph type="body" sz="quarter" idx="11"/>
          </p:nvPr>
        </p:nvSpPr>
        <p:spPr/>
        <p:txBody>
          <a:bodyPr/>
          <a:lstStyle/>
          <a:p>
            <a:r>
              <a:rPr lang="en-US">
                <a:ea typeface="MS PGothic"/>
              </a:rPr>
              <a:t>How to Get Started?</a:t>
            </a:r>
          </a:p>
        </p:txBody>
      </p:sp>
      <p:sp>
        <p:nvSpPr>
          <p:cNvPr id="3" name="Text Placeholder 2">
            <a:extLst>
              <a:ext uri="{FF2B5EF4-FFF2-40B4-BE49-F238E27FC236}">
                <a16:creationId xmlns:a16="http://schemas.microsoft.com/office/drawing/2014/main" id="{2249AB38-46B0-C545-833C-488200E6833A}"/>
              </a:ext>
            </a:extLst>
          </p:cNvPr>
          <p:cNvSpPr>
            <a:spLocks noGrp="1"/>
          </p:cNvSpPr>
          <p:nvPr>
            <p:ph type="body" sz="quarter" idx="13"/>
          </p:nvPr>
        </p:nvSpPr>
        <p:spPr/>
        <p:txBody>
          <a:bodyPr vert="horz" lIns="0" tIns="0" rIns="0" bIns="0" anchor="t"/>
          <a:lstStyle/>
          <a:p>
            <a:r>
              <a:rPr lang="en-CA">
                <a:ea typeface="MS PGothic"/>
              </a:rPr>
              <a:t>The Backward Design approach works well to apply the UDL guideline. Start with a focus on the learning goals – and what meeting those goals looks like from a student perspective. </a:t>
            </a:r>
            <a:endParaRPr lang="en-US"/>
          </a:p>
          <a:p>
            <a:pPr marL="285750" indent="-285750">
              <a:buFont typeface="Arial"/>
              <a:buChar char="•"/>
            </a:pPr>
            <a:r>
              <a:rPr lang="en-US">
                <a:ea typeface="MS PGothic"/>
              </a:rPr>
              <a:t>Assessments</a:t>
            </a:r>
            <a:endParaRPr lang="en-US"/>
          </a:p>
          <a:p>
            <a:pPr marL="285750" indent="-285750">
              <a:buFont typeface="Arial"/>
              <a:buChar char="•"/>
            </a:pPr>
            <a:r>
              <a:rPr lang="en-US">
                <a:ea typeface="MS PGothic"/>
              </a:rPr>
              <a:t>Learning Activities</a:t>
            </a:r>
            <a:endParaRPr lang="en-US"/>
          </a:p>
          <a:p>
            <a:pPr marL="285750" indent="-285750">
              <a:buFont typeface="Arial"/>
              <a:buChar char="•"/>
            </a:pPr>
            <a:r>
              <a:rPr lang="en-US">
                <a:ea typeface="MS PGothic"/>
              </a:rPr>
              <a:t>Learning Materials</a:t>
            </a:r>
            <a:endParaRPr lang="en-US"/>
          </a:p>
        </p:txBody>
      </p:sp>
      <p:pic>
        <p:nvPicPr>
          <p:cNvPr id="7" name="Picture 6" descr="Emoji image of speaker">
            <a:extLst>
              <a:ext uri="{FF2B5EF4-FFF2-40B4-BE49-F238E27FC236}">
                <a16:creationId xmlns:a16="http://schemas.microsoft.com/office/drawing/2014/main" id="{2B7836A0-6FC6-466D-9E90-8AEAB150759D}"/>
              </a:ext>
            </a:extLst>
          </p:cNvPr>
          <p:cNvPicPr>
            <a:picLocks noChangeAspect="1"/>
          </p:cNvPicPr>
          <p:nvPr/>
        </p:nvPicPr>
        <p:blipFill>
          <a:blip r:embed="rId3"/>
          <a:stretch>
            <a:fillRect/>
          </a:stretch>
        </p:blipFill>
        <p:spPr>
          <a:xfrm flipH="1">
            <a:off x="1" y="3843223"/>
            <a:ext cx="1291779" cy="1300381"/>
          </a:xfrm>
          <a:prstGeom prst="rect">
            <a:avLst/>
          </a:prstGeom>
        </p:spPr>
      </p:pic>
    </p:spTree>
    <p:extLst>
      <p:ext uri="{BB962C8B-B14F-4D97-AF65-F5344CB8AC3E}">
        <p14:creationId xmlns:p14="http://schemas.microsoft.com/office/powerpoint/2010/main" val="408012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DBFB0-1222-3742-B873-66252437EA42}"/>
              </a:ext>
            </a:extLst>
          </p:cNvPr>
          <p:cNvSpPr>
            <a:spLocks noGrp="1"/>
          </p:cNvSpPr>
          <p:nvPr>
            <p:ph type="body" sz="quarter" idx="11"/>
          </p:nvPr>
        </p:nvSpPr>
        <p:spPr/>
        <p:txBody>
          <a:bodyPr/>
          <a:lstStyle/>
          <a:p>
            <a:r>
              <a:rPr lang="en-US"/>
              <a:t>Accessibility</a:t>
            </a:r>
          </a:p>
          <a:p>
            <a:endParaRPr lang="en-US"/>
          </a:p>
          <a:p>
            <a:endParaRPr lang="en-US"/>
          </a:p>
        </p:txBody>
      </p:sp>
    </p:spTree>
    <p:extLst>
      <p:ext uri="{BB962C8B-B14F-4D97-AF65-F5344CB8AC3E}">
        <p14:creationId xmlns:p14="http://schemas.microsoft.com/office/powerpoint/2010/main" val="2219727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3B2E7-8891-0640-AFB8-83888D3C4D59}"/>
              </a:ext>
            </a:extLst>
          </p:cNvPr>
          <p:cNvSpPr>
            <a:spLocks noGrp="1"/>
          </p:cNvSpPr>
          <p:nvPr>
            <p:ph type="body" sz="quarter" idx="11"/>
          </p:nvPr>
        </p:nvSpPr>
        <p:spPr/>
        <p:txBody>
          <a:bodyPr/>
          <a:lstStyle/>
          <a:p>
            <a:r>
              <a:rPr lang="en"/>
              <a:t>What is Accessibility?</a:t>
            </a:r>
            <a:endParaRPr lang="en-US"/>
          </a:p>
        </p:txBody>
      </p:sp>
      <p:sp>
        <p:nvSpPr>
          <p:cNvPr id="3" name="Text Placeholder 2">
            <a:extLst>
              <a:ext uri="{FF2B5EF4-FFF2-40B4-BE49-F238E27FC236}">
                <a16:creationId xmlns:a16="http://schemas.microsoft.com/office/drawing/2014/main" id="{4FDEB387-05D1-0E4F-A4AD-32E432646C57}"/>
              </a:ext>
            </a:extLst>
          </p:cNvPr>
          <p:cNvSpPr>
            <a:spLocks noGrp="1"/>
          </p:cNvSpPr>
          <p:nvPr>
            <p:ph type="body" sz="quarter" idx="13"/>
          </p:nvPr>
        </p:nvSpPr>
        <p:spPr/>
        <p:txBody>
          <a:bodyPr vert="horz" lIns="0" tIns="0" rIns="0" bIns="0" anchor="t"/>
          <a:lstStyle/>
          <a:p>
            <a:r>
              <a:rPr lang="en-US">
                <a:ea typeface="MS PGothic"/>
              </a:rPr>
              <a:t>Accessibility is about creating and implementing an even playing ground.</a:t>
            </a:r>
          </a:p>
          <a:p>
            <a:endParaRPr lang="en-US">
              <a:ea typeface="MS PGothic"/>
            </a:endParaRPr>
          </a:p>
          <a:p>
            <a:r>
              <a:rPr lang="en-US">
                <a:ea typeface="MS PGothic"/>
              </a:rPr>
              <a:t>Everyone should be able to equally perceive, understand, interact with and navigate content and situations. There must be an equal opportunity of participation, regardless of how this participation is achieved. </a:t>
            </a:r>
            <a:endParaRPr lang="en-US"/>
          </a:p>
          <a:p>
            <a:endParaRPr lang="en-US">
              <a:ea typeface="MS PGothic"/>
            </a:endParaRPr>
          </a:p>
          <a:p>
            <a:endParaRPr lang="en-US"/>
          </a:p>
        </p:txBody>
      </p:sp>
      <p:pic>
        <p:nvPicPr>
          <p:cNvPr id="4" name="Picture 4" descr="Diagram showing the differences between equality (same access), accommodation (making adjustments to allow access) and accessibility (removing barriers to access).&#10;">
            <a:extLst>
              <a:ext uri="{FF2B5EF4-FFF2-40B4-BE49-F238E27FC236}">
                <a16:creationId xmlns:a16="http://schemas.microsoft.com/office/drawing/2014/main" id="{ADD10729-7083-4F7D-9F8E-6C27446F37DA}"/>
              </a:ext>
            </a:extLst>
          </p:cNvPr>
          <p:cNvPicPr>
            <a:picLocks noChangeAspect="1"/>
          </p:cNvPicPr>
          <p:nvPr/>
        </p:nvPicPr>
        <p:blipFill rotWithShape="1">
          <a:blip r:embed="rId3"/>
          <a:srcRect l="24" t="7493" b="-288"/>
          <a:stretch/>
        </p:blipFill>
        <p:spPr>
          <a:xfrm>
            <a:off x="347027" y="2750661"/>
            <a:ext cx="6409253" cy="2005797"/>
          </a:xfrm>
          <a:prstGeom prst="rect">
            <a:avLst/>
          </a:prstGeom>
        </p:spPr>
      </p:pic>
      <p:sp>
        <p:nvSpPr>
          <p:cNvPr id="5" name="TextBox 4">
            <a:extLst>
              <a:ext uri="{FF2B5EF4-FFF2-40B4-BE49-F238E27FC236}">
                <a16:creationId xmlns:a16="http://schemas.microsoft.com/office/drawing/2014/main" id="{89BCE0F3-C992-4E9F-A8D6-EB3C3135A849}"/>
              </a:ext>
            </a:extLst>
          </p:cNvPr>
          <p:cNvSpPr txBox="1"/>
          <p:nvPr/>
        </p:nvSpPr>
        <p:spPr>
          <a:xfrm>
            <a:off x="276159" y="4759061"/>
            <a:ext cx="53383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Arial"/>
                <a:ea typeface="MS PGothic"/>
                <a:cs typeface="Arial"/>
              </a:rPr>
              <a:t>Source: </a:t>
            </a:r>
            <a:r>
              <a:rPr lang="en-US" sz="1200">
                <a:latin typeface="Arial"/>
                <a:ea typeface="MS PGothic"/>
                <a:cs typeface="Arial"/>
                <a:hlinkClick r:id="rId4"/>
              </a:rPr>
              <a:t>https://flexforward.pressbooks.com/chapter/accessible-education/</a:t>
            </a:r>
            <a:r>
              <a:rPr lang="en-US" sz="1200">
                <a:latin typeface="Arial"/>
                <a:ea typeface="MS PGothic"/>
                <a:cs typeface="Arial"/>
              </a:rPr>
              <a:t> </a:t>
            </a:r>
          </a:p>
        </p:txBody>
      </p:sp>
      <p:pic>
        <p:nvPicPr>
          <p:cNvPr id="7" name="Picture 4">
            <a:extLst>
              <a:ext uri="{FF2B5EF4-FFF2-40B4-BE49-F238E27FC236}">
                <a16:creationId xmlns:a16="http://schemas.microsoft.com/office/drawing/2014/main" id="{DF66FCFD-0081-4BAF-AC13-FEE296031BDA}"/>
              </a:ext>
            </a:extLst>
          </p:cNvPr>
          <p:cNvPicPr>
            <a:picLocks noChangeAspect="1"/>
          </p:cNvPicPr>
          <p:nvPr/>
        </p:nvPicPr>
        <p:blipFill rotWithShape="1">
          <a:blip r:embed="rId5"/>
          <a:srcRect t="-26914" r="32791" b="26914"/>
          <a:stretch/>
        </p:blipFill>
        <p:spPr>
          <a:xfrm flipH="1">
            <a:off x="7505724" y="2862092"/>
            <a:ext cx="1636811" cy="2279525"/>
          </a:xfrm>
          <a:prstGeom prst="rect">
            <a:avLst/>
          </a:prstGeom>
        </p:spPr>
      </p:pic>
      <p:sp>
        <p:nvSpPr>
          <p:cNvPr id="8" name="Rectangle 7">
            <a:extLst>
              <a:ext uri="{FF2B5EF4-FFF2-40B4-BE49-F238E27FC236}">
                <a16:creationId xmlns:a16="http://schemas.microsoft.com/office/drawing/2014/main" id="{E0AF165B-03A7-4FC0-8545-0BBF3BC293FC}"/>
              </a:ext>
            </a:extLst>
          </p:cNvPr>
          <p:cNvSpPr/>
          <p:nvPr/>
        </p:nvSpPr>
        <p:spPr>
          <a:xfrm>
            <a:off x="6671281" y="4749557"/>
            <a:ext cx="914400" cy="33417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864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C8B75-1CE8-3D4B-B3F2-17F121B4CA28}"/>
              </a:ext>
            </a:extLst>
          </p:cNvPr>
          <p:cNvSpPr>
            <a:spLocks noGrp="1"/>
          </p:cNvSpPr>
          <p:nvPr>
            <p:ph type="body" sz="quarter" idx="11"/>
          </p:nvPr>
        </p:nvSpPr>
        <p:spPr/>
        <p:txBody>
          <a:bodyPr/>
          <a:lstStyle/>
          <a:p>
            <a:r>
              <a:rPr lang="en-US">
                <a:ea typeface="MS PGothic"/>
              </a:rPr>
              <a:t>Students</a:t>
            </a:r>
            <a:endParaRPr lang="en-US"/>
          </a:p>
        </p:txBody>
      </p:sp>
      <p:sp>
        <p:nvSpPr>
          <p:cNvPr id="3" name="Text Placeholder 2">
            <a:extLst>
              <a:ext uri="{FF2B5EF4-FFF2-40B4-BE49-F238E27FC236}">
                <a16:creationId xmlns:a16="http://schemas.microsoft.com/office/drawing/2014/main" id="{2D976600-CEAB-A344-8368-90C94647B47B}"/>
              </a:ext>
            </a:extLst>
          </p:cNvPr>
          <p:cNvSpPr>
            <a:spLocks noGrp="1"/>
          </p:cNvSpPr>
          <p:nvPr>
            <p:ph type="body" sz="quarter" idx="13"/>
          </p:nvPr>
        </p:nvSpPr>
        <p:spPr>
          <a:xfrm>
            <a:off x="438954" y="4523289"/>
            <a:ext cx="5616070" cy="482601"/>
          </a:xfrm>
        </p:spPr>
        <p:txBody>
          <a:bodyPr vert="horz" lIns="0" tIns="0" rIns="0" bIns="0" anchor="t"/>
          <a:lstStyle/>
          <a:p>
            <a:r>
              <a:rPr lang="en-US">
                <a:ea typeface="MS PGothic"/>
                <a:hlinkClick r:id="rId4"/>
              </a:rPr>
              <a:t>UTS - Students Explain Digital Accessibility</a:t>
            </a:r>
            <a:r>
              <a:rPr lang="en-US">
                <a:ea typeface="MS PGothic"/>
              </a:rPr>
              <a:t> </a:t>
            </a:r>
            <a:endParaRPr lang="en-US"/>
          </a:p>
          <a:p>
            <a:endParaRPr lang="en-US"/>
          </a:p>
        </p:txBody>
      </p:sp>
      <p:pic>
        <p:nvPicPr>
          <p:cNvPr id="4" name="Picture 4">
            <a:hlinkClick r:id="" action="ppaction://media"/>
            <a:extLst>
              <a:ext uri="{FF2B5EF4-FFF2-40B4-BE49-F238E27FC236}">
                <a16:creationId xmlns:a16="http://schemas.microsoft.com/office/drawing/2014/main" id="{7EC85F85-33C1-43BA-A164-1E5C53A8311D}"/>
              </a:ext>
            </a:extLst>
          </p:cNvPr>
          <p:cNvPicPr>
            <a:picLocks noRot="1" noChangeAspect="1"/>
          </p:cNvPicPr>
          <p:nvPr>
            <a:videoFile r:link="rId1"/>
          </p:nvPr>
        </p:nvPicPr>
        <p:blipFill>
          <a:blip r:embed="rId5"/>
          <a:stretch>
            <a:fillRect/>
          </a:stretch>
        </p:blipFill>
        <p:spPr>
          <a:xfrm>
            <a:off x="421106" y="924926"/>
            <a:ext cx="6203784" cy="3489159"/>
          </a:xfrm>
          <a:prstGeom prst="rect">
            <a:avLst/>
          </a:prstGeom>
        </p:spPr>
      </p:pic>
      <p:pic>
        <p:nvPicPr>
          <p:cNvPr id="7" name="Picture 4">
            <a:extLst>
              <a:ext uri="{FF2B5EF4-FFF2-40B4-BE49-F238E27FC236}">
                <a16:creationId xmlns:a16="http://schemas.microsoft.com/office/drawing/2014/main" id="{9DF029BC-020B-4DC2-885E-608228830607}"/>
              </a:ext>
            </a:extLst>
          </p:cNvPr>
          <p:cNvPicPr>
            <a:picLocks noChangeAspect="1"/>
          </p:cNvPicPr>
          <p:nvPr/>
        </p:nvPicPr>
        <p:blipFill rotWithShape="1">
          <a:blip r:embed="rId6"/>
          <a:srcRect t="-26914" r="32791" b="26914"/>
          <a:stretch/>
        </p:blipFill>
        <p:spPr>
          <a:xfrm flipH="1">
            <a:off x="7505724" y="2862092"/>
            <a:ext cx="1636811" cy="2279525"/>
          </a:xfrm>
          <a:prstGeom prst="rect">
            <a:avLst/>
          </a:prstGeom>
        </p:spPr>
      </p:pic>
      <p:sp>
        <p:nvSpPr>
          <p:cNvPr id="9" name="Rectangle 8">
            <a:extLst>
              <a:ext uri="{FF2B5EF4-FFF2-40B4-BE49-F238E27FC236}">
                <a16:creationId xmlns:a16="http://schemas.microsoft.com/office/drawing/2014/main" id="{1D1756C7-DC95-4081-B945-52E6087BBD97}"/>
              </a:ext>
            </a:extLst>
          </p:cNvPr>
          <p:cNvSpPr/>
          <p:nvPr/>
        </p:nvSpPr>
        <p:spPr>
          <a:xfrm>
            <a:off x="6671281" y="4749557"/>
            <a:ext cx="914400" cy="33417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7255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shot of the Canvas interface for uploading an image. The header reads &quot;Insert/Edit Image&quot; and under an &quot;Atrributes&quot; header below it is a field for &quot;Alt Text&quot;. A green arrow points to this field.">
            <a:extLst>
              <a:ext uri="{FF2B5EF4-FFF2-40B4-BE49-F238E27FC236}">
                <a16:creationId xmlns:a16="http://schemas.microsoft.com/office/drawing/2014/main" id="{A40CEEC7-4FB4-4AD4-9C2C-91638844587D}"/>
              </a:ext>
            </a:extLst>
          </p:cNvPr>
          <p:cNvPicPr>
            <a:picLocks noChangeAspect="1"/>
          </p:cNvPicPr>
          <p:nvPr/>
        </p:nvPicPr>
        <p:blipFill rotWithShape="1">
          <a:blip r:embed="rId3"/>
          <a:srcRect t="1856" r="3347"/>
          <a:stretch/>
        </p:blipFill>
        <p:spPr>
          <a:xfrm>
            <a:off x="4840558" y="691942"/>
            <a:ext cx="4106654" cy="3761902"/>
          </a:xfrm>
          <a:prstGeom prst="rect">
            <a:avLst/>
          </a:prstGeom>
        </p:spPr>
      </p:pic>
      <p:sp>
        <p:nvSpPr>
          <p:cNvPr id="2" name="Text Placeholder 1">
            <a:extLst>
              <a:ext uri="{FF2B5EF4-FFF2-40B4-BE49-F238E27FC236}">
                <a16:creationId xmlns:a16="http://schemas.microsoft.com/office/drawing/2014/main" id="{C08C8B75-1CE8-3D4B-B3F2-17F121B4CA28}"/>
              </a:ext>
            </a:extLst>
          </p:cNvPr>
          <p:cNvSpPr>
            <a:spLocks noGrp="1"/>
          </p:cNvSpPr>
          <p:nvPr>
            <p:ph type="body" sz="quarter" idx="11"/>
          </p:nvPr>
        </p:nvSpPr>
        <p:spPr/>
        <p:txBody>
          <a:bodyPr/>
          <a:lstStyle/>
          <a:p>
            <a:r>
              <a:rPr lang="en-US"/>
              <a:t>Making Accessible Courses</a:t>
            </a:r>
          </a:p>
        </p:txBody>
      </p:sp>
      <p:sp>
        <p:nvSpPr>
          <p:cNvPr id="3" name="Text Placeholder 2">
            <a:extLst>
              <a:ext uri="{FF2B5EF4-FFF2-40B4-BE49-F238E27FC236}">
                <a16:creationId xmlns:a16="http://schemas.microsoft.com/office/drawing/2014/main" id="{2D976600-CEAB-A344-8368-90C94647B47B}"/>
              </a:ext>
            </a:extLst>
          </p:cNvPr>
          <p:cNvSpPr>
            <a:spLocks noGrp="1"/>
          </p:cNvSpPr>
          <p:nvPr>
            <p:ph type="body" sz="quarter" idx="13"/>
          </p:nvPr>
        </p:nvSpPr>
        <p:spPr>
          <a:xfrm>
            <a:off x="438954" y="1131888"/>
            <a:ext cx="4664238" cy="3528094"/>
          </a:xfrm>
        </p:spPr>
        <p:txBody>
          <a:bodyPr vert="horz" lIns="0" tIns="0" rIns="0" bIns="0" anchor="t"/>
          <a:lstStyle/>
          <a:p>
            <a:r>
              <a:rPr lang="en-US" sz="1600">
                <a:ea typeface="MS PGothic"/>
              </a:rPr>
              <a:t>The </a:t>
            </a:r>
            <a:r>
              <a:rPr lang="en-US" sz="1600" b="1">
                <a:ea typeface="MS PGothic"/>
              </a:rPr>
              <a:t>text</a:t>
            </a:r>
            <a:r>
              <a:rPr lang="en-US" sz="1600">
                <a:ea typeface="MS PGothic"/>
              </a:rPr>
              <a:t>, </a:t>
            </a:r>
            <a:r>
              <a:rPr lang="en-US" sz="1600" b="1">
                <a:ea typeface="MS PGothic"/>
              </a:rPr>
              <a:t>image</a:t>
            </a:r>
            <a:r>
              <a:rPr lang="en-US" sz="1600">
                <a:ea typeface="MS PGothic"/>
              </a:rPr>
              <a:t>, </a:t>
            </a:r>
            <a:r>
              <a:rPr lang="en-US" sz="1600" b="1">
                <a:ea typeface="MS PGothic"/>
              </a:rPr>
              <a:t>video</a:t>
            </a:r>
            <a:r>
              <a:rPr lang="en-US" sz="1600">
                <a:ea typeface="MS PGothic"/>
              </a:rPr>
              <a:t> and interactive content should be accessible for all students.</a:t>
            </a:r>
            <a:endParaRPr lang="en-US">
              <a:ea typeface="MS PGothic"/>
            </a:endParaRPr>
          </a:p>
          <a:p>
            <a:pPr marL="285750" indent="-285750">
              <a:buFont typeface="Arial"/>
              <a:buChar char="•"/>
            </a:pPr>
            <a:r>
              <a:rPr lang="en-US" sz="1600">
                <a:ea typeface="MS PGothic"/>
              </a:rPr>
              <a:t>Accessibility as deliberate practice</a:t>
            </a:r>
          </a:p>
          <a:p>
            <a:pPr marL="285750" indent="-285750">
              <a:buFont typeface="Arial"/>
              <a:buChar char="•"/>
            </a:pPr>
            <a:r>
              <a:rPr lang="en-US" sz="1600">
                <a:ea typeface="MS PGothic"/>
              </a:rPr>
              <a:t>Structure your content clearly, and consistently.</a:t>
            </a:r>
            <a:endParaRPr lang="en-US"/>
          </a:p>
          <a:p>
            <a:pPr marL="285750" indent="-285750">
              <a:buFont typeface="Arial"/>
              <a:buChar char="•"/>
            </a:pPr>
            <a:r>
              <a:rPr lang="en-US" sz="1600">
                <a:ea typeface="MS PGothic"/>
              </a:rPr>
              <a:t>Provide captions and/or a transcript for media.</a:t>
            </a:r>
            <a:endParaRPr lang="en-US" sz="1600"/>
          </a:p>
        </p:txBody>
      </p:sp>
      <p:pic>
        <p:nvPicPr>
          <p:cNvPr id="7" name="Picture 4">
            <a:extLst>
              <a:ext uri="{FF2B5EF4-FFF2-40B4-BE49-F238E27FC236}">
                <a16:creationId xmlns:a16="http://schemas.microsoft.com/office/drawing/2014/main" id="{6F571835-36B9-794B-BE32-955F9011FF0D}"/>
              </a:ext>
            </a:extLst>
          </p:cNvPr>
          <p:cNvPicPr>
            <a:picLocks noChangeAspect="1"/>
          </p:cNvPicPr>
          <p:nvPr/>
        </p:nvPicPr>
        <p:blipFill rotWithShape="1">
          <a:blip r:embed="rId4"/>
          <a:srcRect t="-26914" r="32791" b="26914"/>
          <a:stretch/>
        </p:blipFill>
        <p:spPr>
          <a:xfrm>
            <a:off x="0" y="2863975"/>
            <a:ext cx="1496810" cy="2279525"/>
          </a:xfrm>
          <a:prstGeom prst="rect">
            <a:avLst/>
          </a:prstGeom>
        </p:spPr>
      </p:pic>
    </p:spTree>
    <p:extLst>
      <p:ext uri="{BB962C8B-B14F-4D97-AF65-F5344CB8AC3E}">
        <p14:creationId xmlns:p14="http://schemas.microsoft.com/office/powerpoint/2010/main" val="314137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E8C84F-D4BD-894C-A741-5350F8143EBC}"/>
              </a:ext>
            </a:extLst>
          </p:cNvPr>
          <p:cNvSpPr>
            <a:spLocks noGrp="1"/>
          </p:cNvSpPr>
          <p:nvPr>
            <p:ph type="body" sz="quarter" idx="11"/>
          </p:nvPr>
        </p:nvSpPr>
        <p:spPr/>
        <p:txBody>
          <a:bodyPr/>
          <a:lstStyle/>
          <a:p>
            <a:r>
              <a:rPr lang="en-US"/>
              <a:t>Canvas Accessibility Checker</a:t>
            </a:r>
          </a:p>
        </p:txBody>
      </p:sp>
      <p:sp>
        <p:nvSpPr>
          <p:cNvPr id="3" name="Text Placeholder 2">
            <a:extLst>
              <a:ext uri="{FF2B5EF4-FFF2-40B4-BE49-F238E27FC236}">
                <a16:creationId xmlns:a16="http://schemas.microsoft.com/office/drawing/2014/main" id="{EC7BC35B-E7BA-384A-84BE-A59869715C8B}"/>
              </a:ext>
            </a:extLst>
          </p:cNvPr>
          <p:cNvSpPr>
            <a:spLocks noGrp="1"/>
          </p:cNvSpPr>
          <p:nvPr>
            <p:ph type="body" sz="quarter" idx="13"/>
          </p:nvPr>
        </p:nvSpPr>
        <p:spPr/>
        <p:txBody>
          <a:bodyPr vert="horz" lIns="0" tIns="0" rIns="0" bIns="0" anchor="t"/>
          <a:lstStyle/>
          <a:p>
            <a:r>
              <a:rPr lang="en-US" b="1">
                <a:ea typeface="MS PGothic"/>
              </a:rPr>
              <a:t>Benefits</a:t>
            </a:r>
          </a:p>
          <a:p>
            <a:pPr marL="285750" indent="-285750">
              <a:buFont typeface="Arial" panose="020B0604020202020204" pitchFamily="34" charset="0"/>
              <a:buChar char="•"/>
            </a:pPr>
            <a:r>
              <a:rPr lang="en-US">
                <a:ea typeface="MS PGothic"/>
              </a:rPr>
              <a:t>It's already there</a:t>
            </a:r>
          </a:p>
          <a:p>
            <a:pPr marL="285750" indent="-285750">
              <a:buFont typeface="Arial" panose="020B0604020202020204" pitchFamily="34" charset="0"/>
              <a:buChar char="•"/>
            </a:pPr>
            <a:r>
              <a:rPr lang="en-US">
                <a:ea typeface="MS PGothic"/>
              </a:rPr>
              <a:t>Built to align with W3C's Web Accessibility Initiative.</a:t>
            </a:r>
            <a:endParaRPr lang="en-US"/>
          </a:p>
          <a:p>
            <a:pPr marL="285750" indent="-285750">
              <a:buFont typeface="Arial" panose="020B0604020202020204" pitchFamily="34" charset="0"/>
              <a:buChar char="•"/>
            </a:pPr>
            <a:r>
              <a:rPr lang="en-US">
                <a:ea typeface="MS PGothic"/>
              </a:rPr>
              <a:t>Canvas is clear about accessibility standards on their General Accessibility Design Guidelines page.</a:t>
            </a:r>
          </a:p>
          <a:p>
            <a:pPr marL="285750" indent="-285750">
              <a:buFont typeface="Arial" panose="020B0604020202020204" pitchFamily="34" charset="0"/>
              <a:buChar char="•"/>
            </a:pPr>
            <a:r>
              <a:rPr lang="en-US">
                <a:ea typeface="MS PGothic"/>
              </a:rPr>
              <a:t>Easy to make corrections</a:t>
            </a:r>
            <a:endParaRPr lang="en-US"/>
          </a:p>
          <a:p>
            <a:pPr marL="285750" indent="-285750">
              <a:buFont typeface="Arial" panose="020B0604020202020204" pitchFamily="34" charset="0"/>
              <a:buChar char="•"/>
            </a:pPr>
            <a:r>
              <a:rPr lang="en-US">
                <a:ea typeface="MS PGothic"/>
              </a:rPr>
              <a:t>Canvas has customizable accessibility settings for users.</a:t>
            </a:r>
          </a:p>
          <a:p>
            <a:endParaRPr lang="en-US"/>
          </a:p>
        </p:txBody>
      </p:sp>
      <p:pic>
        <p:nvPicPr>
          <p:cNvPr id="6" name="Picture 4">
            <a:extLst>
              <a:ext uri="{FF2B5EF4-FFF2-40B4-BE49-F238E27FC236}">
                <a16:creationId xmlns:a16="http://schemas.microsoft.com/office/drawing/2014/main" id="{923FCEBA-4BAC-124E-B055-64E7D6C1F3CD}"/>
              </a:ext>
            </a:extLst>
          </p:cNvPr>
          <p:cNvPicPr>
            <a:picLocks noChangeAspect="1"/>
          </p:cNvPicPr>
          <p:nvPr/>
        </p:nvPicPr>
        <p:blipFill rotWithShape="1">
          <a:blip r:embed="rId3"/>
          <a:srcRect t="-26914" r="32791" b="26914"/>
          <a:stretch/>
        </p:blipFill>
        <p:spPr>
          <a:xfrm>
            <a:off x="0" y="2863975"/>
            <a:ext cx="1496810" cy="2279525"/>
          </a:xfrm>
          <a:prstGeom prst="rect">
            <a:avLst/>
          </a:prstGeom>
        </p:spPr>
      </p:pic>
    </p:spTree>
    <p:extLst>
      <p:ext uri="{BB962C8B-B14F-4D97-AF65-F5344CB8AC3E}">
        <p14:creationId xmlns:p14="http://schemas.microsoft.com/office/powerpoint/2010/main" val="349631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FDBC53-E66E-42F2-9142-740A78AABC1E}"/>
              </a:ext>
            </a:extLst>
          </p:cNvPr>
          <p:cNvSpPr>
            <a:spLocks noGrp="1"/>
          </p:cNvSpPr>
          <p:nvPr>
            <p:ph type="body" sz="quarter" idx="11"/>
          </p:nvPr>
        </p:nvSpPr>
        <p:spPr/>
        <p:txBody>
          <a:bodyPr/>
          <a:lstStyle/>
          <a:p>
            <a:r>
              <a:rPr lang="en-US">
                <a:ea typeface="MS PGothic"/>
              </a:rPr>
              <a:t>CANVAS ACCESSIBILITY CHECKER</a:t>
            </a:r>
            <a:endParaRPr lang="en-US"/>
          </a:p>
        </p:txBody>
      </p:sp>
      <p:pic>
        <p:nvPicPr>
          <p:cNvPr id="4" name="Picture 4" descr="A canvas assignment which has an accessibility issue. The accessibility checker button is circled.">
            <a:extLst>
              <a:ext uri="{FF2B5EF4-FFF2-40B4-BE49-F238E27FC236}">
                <a16:creationId xmlns:a16="http://schemas.microsoft.com/office/drawing/2014/main" id="{E7557261-3617-48D6-B1B9-3D82C787D603}"/>
              </a:ext>
            </a:extLst>
          </p:cNvPr>
          <p:cNvPicPr>
            <a:picLocks noChangeAspect="1"/>
          </p:cNvPicPr>
          <p:nvPr/>
        </p:nvPicPr>
        <p:blipFill>
          <a:blip r:embed="rId2"/>
          <a:stretch>
            <a:fillRect/>
          </a:stretch>
        </p:blipFill>
        <p:spPr>
          <a:xfrm>
            <a:off x="440055" y="1033715"/>
            <a:ext cx="6332220" cy="3110360"/>
          </a:xfrm>
          <a:prstGeom prst="rect">
            <a:avLst/>
          </a:prstGeom>
        </p:spPr>
      </p:pic>
      <p:pic>
        <p:nvPicPr>
          <p:cNvPr id="5" name="Picture 4">
            <a:extLst>
              <a:ext uri="{FF2B5EF4-FFF2-40B4-BE49-F238E27FC236}">
                <a16:creationId xmlns:a16="http://schemas.microsoft.com/office/drawing/2014/main" id="{E19DF909-4434-EE45-812D-784B2EB6C10F}"/>
              </a:ext>
            </a:extLst>
          </p:cNvPr>
          <p:cNvPicPr>
            <a:picLocks noChangeAspect="1"/>
          </p:cNvPicPr>
          <p:nvPr/>
        </p:nvPicPr>
        <p:blipFill rotWithShape="1">
          <a:blip r:embed="rId3"/>
          <a:srcRect t="-26914" r="32791" b="26914"/>
          <a:stretch/>
        </p:blipFill>
        <p:spPr>
          <a:xfrm>
            <a:off x="0" y="2863975"/>
            <a:ext cx="1496810" cy="2279525"/>
          </a:xfrm>
          <a:prstGeom prst="rect">
            <a:avLst/>
          </a:prstGeom>
        </p:spPr>
      </p:pic>
    </p:spTree>
    <p:extLst>
      <p:ext uri="{BB962C8B-B14F-4D97-AF65-F5344CB8AC3E}">
        <p14:creationId xmlns:p14="http://schemas.microsoft.com/office/powerpoint/2010/main" val="329744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FDBC53-E66E-42F2-9142-740A78AABC1E}"/>
              </a:ext>
            </a:extLst>
          </p:cNvPr>
          <p:cNvSpPr>
            <a:spLocks noGrp="1"/>
          </p:cNvSpPr>
          <p:nvPr>
            <p:ph type="body" sz="quarter" idx="11"/>
          </p:nvPr>
        </p:nvSpPr>
        <p:spPr/>
        <p:txBody>
          <a:bodyPr/>
          <a:lstStyle/>
          <a:p>
            <a:r>
              <a:rPr lang="en-US">
                <a:ea typeface="MS PGothic"/>
              </a:rPr>
              <a:t>CANVAS ACCESSIBILITY CHECKER</a:t>
            </a:r>
            <a:endParaRPr lang="en-US"/>
          </a:p>
        </p:txBody>
      </p:sp>
      <p:pic>
        <p:nvPicPr>
          <p:cNvPr id="5" name="Picture 5" descr="Canvas assignment with an accessibility issue. The Accessibility Checker side menu is shown with the issue, and a way to fix it.">
            <a:extLst>
              <a:ext uri="{FF2B5EF4-FFF2-40B4-BE49-F238E27FC236}">
                <a16:creationId xmlns:a16="http://schemas.microsoft.com/office/drawing/2014/main" id="{911C3156-DD77-4AAD-98A8-20C1861F5253}"/>
              </a:ext>
            </a:extLst>
          </p:cNvPr>
          <p:cNvPicPr>
            <a:picLocks noChangeAspect="1"/>
          </p:cNvPicPr>
          <p:nvPr/>
        </p:nvPicPr>
        <p:blipFill>
          <a:blip r:embed="rId2"/>
          <a:stretch>
            <a:fillRect/>
          </a:stretch>
        </p:blipFill>
        <p:spPr>
          <a:xfrm>
            <a:off x="491490" y="977823"/>
            <a:ext cx="6160770" cy="3490748"/>
          </a:xfrm>
          <a:prstGeom prst="rect">
            <a:avLst/>
          </a:prstGeom>
        </p:spPr>
      </p:pic>
      <p:pic>
        <p:nvPicPr>
          <p:cNvPr id="6" name="Picture 4">
            <a:extLst>
              <a:ext uri="{FF2B5EF4-FFF2-40B4-BE49-F238E27FC236}">
                <a16:creationId xmlns:a16="http://schemas.microsoft.com/office/drawing/2014/main" id="{EE108BEA-76DA-2E43-86DA-0BBB3E322E61}"/>
              </a:ext>
            </a:extLst>
          </p:cNvPr>
          <p:cNvPicPr>
            <a:picLocks noChangeAspect="1"/>
          </p:cNvPicPr>
          <p:nvPr/>
        </p:nvPicPr>
        <p:blipFill rotWithShape="1">
          <a:blip r:embed="rId3"/>
          <a:srcRect t="-26914" r="32791" b="26914"/>
          <a:stretch/>
        </p:blipFill>
        <p:spPr>
          <a:xfrm>
            <a:off x="0" y="2882850"/>
            <a:ext cx="1484416" cy="2260650"/>
          </a:xfrm>
          <a:prstGeom prst="rect">
            <a:avLst/>
          </a:prstGeom>
        </p:spPr>
      </p:pic>
    </p:spTree>
    <p:extLst>
      <p:ext uri="{BB962C8B-B14F-4D97-AF65-F5344CB8AC3E}">
        <p14:creationId xmlns:p14="http://schemas.microsoft.com/office/powerpoint/2010/main" val="197591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FDBC53-E66E-42F2-9142-740A78AABC1E}"/>
              </a:ext>
            </a:extLst>
          </p:cNvPr>
          <p:cNvSpPr>
            <a:spLocks noGrp="1"/>
          </p:cNvSpPr>
          <p:nvPr>
            <p:ph type="body" sz="quarter" idx="11"/>
          </p:nvPr>
        </p:nvSpPr>
        <p:spPr/>
        <p:txBody>
          <a:bodyPr/>
          <a:lstStyle/>
          <a:p>
            <a:r>
              <a:rPr lang="en-US">
                <a:ea typeface="MS PGothic"/>
              </a:rPr>
              <a:t>CANVAS ACCESSIBILITY CHECKER</a:t>
            </a:r>
            <a:endParaRPr lang="en-US"/>
          </a:p>
        </p:txBody>
      </p:sp>
      <p:pic>
        <p:nvPicPr>
          <p:cNvPr id="4" name="Picture 4" descr="The accessibility checker for the assignment shows no issues have been detected. The issue with the assignment has been fixed.">
            <a:extLst>
              <a:ext uri="{FF2B5EF4-FFF2-40B4-BE49-F238E27FC236}">
                <a16:creationId xmlns:a16="http://schemas.microsoft.com/office/drawing/2014/main" id="{4D205A38-E8EC-44E6-8275-7DFA7E8E3645}"/>
              </a:ext>
            </a:extLst>
          </p:cNvPr>
          <p:cNvPicPr>
            <a:picLocks noChangeAspect="1"/>
          </p:cNvPicPr>
          <p:nvPr/>
        </p:nvPicPr>
        <p:blipFill>
          <a:blip r:embed="rId2"/>
          <a:stretch>
            <a:fillRect/>
          </a:stretch>
        </p:blipFill>
        <p:spPr>
          <a:xfrm>
            <a:off x="342900" y="1080667"/>
            <a:ext cx="6629400" cy="2982167"/>
          </a:xfrm>
          <a:prstGeom prst="rect">
            <a:avLst/>
          </a:prstGeom>
        </p:spPr>
      </p:pic>
      <p:pic>
        <p:nvPicPr>
          <p:cNvPr id="5" name="Picture 4">
            <a:extLst>
              <a:ext uri="{FF2B5EF4-FFF2-40B4-BE49-F238E27FC236}">
                <a16:creationId xmlns:a16="http://schemas.microsoft.com/office/drawing/2014/main" id="{009EBD24-1F30-BB48-B7A8-FDE82D3A171E}"/>
              </a:ext>
            </a:extLst>
          </p:cNvPr>
          <p:cNvPicPr>
            <a:picLocks noChangeAspect="1"/>
          </p:cNvPicPr>
          <p:nvPr/>
        </p:nvPicPr>
        <p:blipFill rotWithShape="1">
          <a:blip r:embed="rId3"/>
          <a:srcRect t="-26914" r="32791" b="26914"/>
          <a:stretch/>
        </p:blipFill>
        <p:spPr>
          <a:xfrm>
            <a:off x="0" y="2882850"/>
            <a:ext cx="1484416" cy="2260650"/>
          </a:xfrm>
          <a:prstGeom prst="rect">
            <a:avLst/>
          </a:prstGeom>
        </p:spPr>
      </p:pic>
    </p:spTree>
    <p:extLst>
      <p:ext uri="{BB962C8B-B14F-4D97-AF65-F5344CB8AC3E}">
        <p14:creationId xmlns:p14="http://schemas.microsoft.com/office/powerpoint/2010/main" val="833418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001BE-C7F6-3844-94E9-A5895FD76093}"/>
              </a:ext>
            </a:extLst>
          </p:cNvPr>
          <p:cNvPicPr>
            <a:picLocks noChangeAspect="1"/>
          </p:cNvPicPr>
          <p:nvPr/>
        </p:nvPicPr>
        <p:blipFill rotWithShape="1">
          <a:blip r:embed="rId3"/>
          <a:srcRect r="-247" b="15920"/>
          <a:stretch/>
        </p:blipFill>
        <p:spPr>
          <a:xfrm>
            <a:off x="-79945" y="0"/>
            <a:ext cx="9275372" cy="5186377"/>
          </a:xfrm>
          <a:prstGeom prst="rect">
            <a:avLst/>
          </a:prstGeom>
        </p:spPr>
      </p:pic>
      <p:sp>
        <p:nvSpPr>
          <p:cNvPr id="2" name="Title 1">
            <a:extLst>
              <a:ext uri="{FF2B5EF4-FFF2-40B4-BE49-F238E27FC236}">
                <a16:creationId xmlns:a16="http://schemas.microsoft.com/office/drawing/2014/main" id="{40D088B4-1C15-7745-8BC5-79F823F104B3}"/>
              </a:ext>
            </a:extLst>
          </p:cNvPr>
          <p:cNvSpPr>
            <a:spLocks noGrp="1"/>
          </p:cNvSpPr>
          <p:nvPr>
            <p:ph type="title"/>
          </p:nvPr>
        </p:nvSpPr>
        <p:spPr>
          <a:xfrm>
            <a:off x="4355976" y="411509"/>
            <a:ext cx="4282310" cy="4688627"/>
          </a:xfrm>
        </p:spPr>
        <p:txBody>
          <a:bodyPr lIns="91440" tIns="45720" rIns="91440" bIns="45720" anchor="t"/>
          <a:lstStyle/>
          <a:p>
            <a:pPr algn="r">
              <a:lnSpc>
                <a:spcPts val="3500"/>
              </a:lnSpc>
            </a:pPr>
            <a:r>
              <a:rPr lang="en-CA" sz="1800">
                <a:solidFill>
                  <a:schemeClr val="bg1"/>
                </a:solidFill>
                <a:ea typeface="MS PGothic"/>
              </a:rPr>
              <a:t>We acknowledge that UBC Vancouver is situated on the traditional, </a:t>
            </a:r>
            <a:r>
              <a:rPr lang="en-CA" sz="1800" err="1">
                <a:solidFill>
                  <a:schemeClr val="bg1"/>
                </a:solidFill>
                <a:ea typeface="MS PGothic"/>
              </a:rPr>
              <a:t>unceded</a:t>
            </a:r>
            <a:r>
              <a:rPr lang="en-CA" sz="1800">
                <a:solidFill>
                  <a:schemeClr val="bg1"/>
                </a:solidFill>
                <a:ea typeface="MS PGothic"/>
              </a:rPr>
              <a:t> territory of the </a:t>
            </a:r>
            <a:r>
              <a:rPr lang="en-CA" sz="1800" err="1">
                <a:solidFill>
                  <a:schemeClr val="bg1"/>
                </a:solidFill>
                <a:ea typeface="MS PGothic"/>
              </a:rPr>
              <a:t>xwmə</a:t>
            </a:r>
            <a:r>
              <a:rPr lang="el-GR" sz="1800">
                <a:solidFill>
                  <a:schemeClr val="bg1"/>
                </a:solidFill>
                <a:ea typeface="MS PGothic"/>
              </a:rPr>
              <a:t>θ</a:t>
            </a:r>
            <a:r>
              <a:rPr lang="en-CA" sz="1800" err="1">
                <a:solidFill>
                  <a:schemeClr val="bg1"/>
                </a:solidFill>
                <a:ea typeface="MS PGothic"/>
              </a:rPr>
              <a:t>kwəy̓əm</a:t>
            </a:r>
            <a:r>
              <a:rPr lang="en-CA" sz="1800">
                <a:solidFill>
                  <a:schemeClr val="bg1"/>
                </a:solidFill>
                <a:ea typeface="MS PGothic"/>
              </a:rPr>
              <a:t> (Musqueam), Skwxwú7mesh (Squamish), and </a:t>
            </a:r>
            <a:r>
              <a:rPr lang="en-CA" sz="1800" err="1">
                <a:solidFill>
                  <a:schemeClr val="bg1"/>
                </a:solidFill>
                <a:ea typeface="MS PGothic"/>
              </a:rPr>
              <a:t>Səl̓ílwətaʔ</a:t>
            </a:r>
            <a:r>
              <a:rPr lang="en-CA" sz="1800">
                <a:solidFill>
                  <a:schemeClr val="bg1"/>
                </a:solidFill>
                <a:ea typeface="MS PGothic"/>
              </a:rPr>
              <a:t>/</a:t>
            </a:r>
            <a:r>
              <a:rPr lang="en-CA" sz="1800" err="1">
                <a:solidFill>
                  <a:schemeClr val="bg1"/>
                </a:solidFill>
                <a:ea typeface="MS PGothic"/>
              </a:rPr>
              <a:t>Selilwitulh</a:t>
            </a:r>
            <a:r>
              <a:rPr lang="en-CA" sz="1800">
                <a:solidFill>
                  <a:schemeClr val="bg1"/>
                </a:solidFill>
                <a:ea typeface="MS PGothic"/>
              </a:rPr>
              <a:t> </a:t>
            </a:r>
            <a:br>
              <a:rPr lang="en-CA" sz="1800"/>
            </a:br>
            <a:r>
              <a:rPr lang="en-CA" sz="1800">
                <a:solidFill>
                  <a:schemeClr val="bg1"/>
                </a:solidFill>
                <a:ea typeface="MS PGothic"/>
              </a:rPr>
              <a:t>(</a:t>
            </a:r>
            <a:r>
              <a:rPr lang="en-CA" sz="1800" err="1">
                <a:solidFill>
                  <a:schemeClr val="bg1"/>
                </a:solidFill>
                <a:ea typeface="MS PGothic"/>
              </a:rPr>
              <a:t>Tsleil</a:t>
            </a:r>
            <a:r>
              <a:rPr lang="en-CA" sz="1800">
                <a:solidFill>
                  <a:schemeClr val="bg1"/>
                </a:solidFill>
                <a:ea typeface="MS PGothic"/>
              </a:rPr>
              <a:t>- </a:t>
            </a:r>
            <a:r>
              <a:rPr lang="en-CA" sz="1800" err="1">
                <a:solidFill>
                  <a:schemeClr val="bg1"/>
                </a:solidFill>
                <a:ea typeface="MS PGothic"/>
              </a:rPr>
              <a:t>Waututh</a:t>
            </a:r>
            <a:r>
              <a:rPr lang="en-CA" sz="1800">
                <a:solidFill>
                  <a:schemeClr val="bg1"/>
                </a:solidFill>
                <a:ea typeface="MS PGothic"/>
              </a:rPr>
              <a:t>) Nations.</a:t>
            </a:r>
            <a:endParaRPr lang="en-US" sz="1800">
              <a:solidFill>
                <a:schemeClr val="bg1"/>
              </a:solidFill>
              <a:ea typeface="MS PGothic"/>
            </a:endParaRPr>
          </a:p>
        </p:txBody>
      </p:sp>
      <p:sp>
        <p:nvSpPr>
          <p:cNvPr id="5" name="Title 1">
            <a:extLst>
              <a:ext uri="{FF2B5EF4-FFF2-40B4-BE49-F238E27FC236}">
                <a16:creationId xmlns:a16="http://schemas.microsoft.com/office/drawing/2014/main" id="{BDF243A3-38A6-2143-A9E9-DE3CAA235098}"/>
              </a:ext>
            </a:extLst>
          </p:cNvPr>
          <p:cNvSpPr txBox="1">
            <a:spLocks/>
          </p:cNvSpPr>
          <p:nvPr/>
        </p:nvSpPr>
        <p:spPr>
          <a:xfrm>
            <a:off x="323528" y="4690070"/>
            <a:ext cx="8314757" cy="335769"/>
          </a:xfrm>
          <a:prstGeom prst="rect">
            <a:avLst/>
          </a:prstGeom>
        </p:spPr>
        <p:txBody>
          <a:bodyPr/>
          <a:lstStyle>
            <a:lvl1pPr algn="l" defTabSz="457200" rtl="0" eaLnBrk="0" fontAlgn="base" hangingPunct="0">
              <a:spcBef>
                <a:spcPct val="0"/>
              </a:spcBef>
              <a:spcAft>
                <a:spcPct val="0"/>
              </a:spcAft>
              <a:defRPr sz="20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a:lstStyle>
          <a:p>
            <a:pPr algn="r"/>
            <a:r>
              <a:rPr lang="en-CA" sz="1410">
                <a:solidFill>
                  <a:schemeClr val="bg1"/>
                </a:solidFill>
              </a:rPr>
              <a:t>To learn more about First Nations and Indigenous territories where you live, please visit native-land.ca.</a:t>
            </a:r>
            <a:endParaRPr lang="en-US" sz="1410">
              <a:solidFill>
                <a:schemeClr val="bg1"/>
              </a:solidFill>
            </a:endParaRPr>
          </a:p>
        </p:txBody>
      </p:sp>
    </p:spTree>
    <p:extLst>
      <p:ext uri="{BB962C8B-B14F-4D97-AF65-F5344CB8AC3E}">
        <p14:creationId xmlns:p14="http://schemas.microsoft.com/office/powerpoint/2010/main" val="669992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E8C84F-D4BD-894C-A741-5350F8143EBC}"/>
              </a:ext>
            </a:extLst>
          </p:cNvPr>
          <p:cNvSpPr>
            <a:spLocks noGrp="1"/>
          </p:cNvSpPr>
          <p:nvPr>
            <p:ph type="body" sz="quarter" idx="11"/>
          </p:nvPr>
        </p:nvSpPr>
        <p:spPr/>
        <p:txBody>
          <a:bodyPr/>
          <a:lstStyle/>
          <a:p>
            <a:r>
              <a:rPr lang="en-US"/>
              <a:t>Canvas Accessibility Checker</a:t>
            </a:r>
          </a:p>
        </p:txBody>
      </p:sp>
      <p:sp>
        <p:nvSpPr>
          <p:cNvPr id="3" name="Text Placeholder 2">
            <a:extLst>
              <a:ext uri="{FF2B5EF4-FFF2-40B4-BE49-F238E27FC236}">
                <a16:creationId xmlns:a16="http://schemas.microsoft.com/office/drawing/2014/main" id="{EC7BC35B-E7BA-384A-84BE-A59869715C8B}"/>
              </a:ext>
            </a:extLst>
          </p:cNvPr>
          <p:cNvSpPr>
            <a:spLocks noGrp="1"/>
          </p:cNvSpPr>
          <p:nvPr>
            <p:ph type="body" sz="quarter" idx="13"/>
          </p:nvPr>
        </p:nvSpPr>
        <p:spPr/>
        <p:txBody>
          <a:bodyPr vert="horz" lIns="0" tIns="0" rIns="0" bIns="0" anchor="t"/>
          <a:lstStyle/>
          <a:p>
            <a:r>
              <a:rPr lang="en-US" b="1">
                <a:ea typeface="MS PGothic"/>
              </a:rPr>
              <a:t>Cons</a:t>
            </a:r>
          </a:p>
          <a:p>
            <a:pPr marL="285750" indent="-285750">
              <a:buFont typeface="Arial" panose="020B0604020202020204" pitchFamily="34" charset="0"/>
              <a:buChar char="•"/>
            </a:pPr>
            <a:r>
              <a:rPr lang="en-US">
                <a:ea typeface="MS PGothic"/>
              </a:rPr>
              <a:t>Not available everywhere – only in text editors.</a:t>
            </a:r>
            <a:endParaRPr lang="en-US"/>
          </a:p>
          <a:p>
            <a:pPr marL="285750" indent="-285750">
              <a:buFont typeface="Arial" panose="020B0604020202020204" pitchFamily="34" charset="0"/>
              <a:buChar char="•"/>
            </a:pPr>
            <a:r>
              <a:rPr lang="en-US">
                <a:ea typeface="MS PGothic"/>
              </a:rPr>
              <a:t>No comprehensive report.</a:t>
            </a:r>
          </a:p>
          <a:p>
            <a:pPr marL="285750" indent="-285750">
              <a:buFont typeface="Arial" panose="020B0604020202020204" pitchFamily="34" charset="0"/>
              <a:buChar char="•"/>
            </a:pPr>
            <a:r>
              <a:rPr lang="en-US">
                <a:ea typeface="MS PGothic"/>
              </a:rPr>
              <a:t>Not searchable.</a:t>
            </a:r>
          </a:p>
          <a:p>
            <a:pPr marL="285750" indent="-285750">
              <a:buFont typeface="Arial" panose="020B0604020202020204" pitchFamily="34" charset="0"/>
              <a:buChar char="•"/>
            </a:pPr>
            <a:r>
              <a:rPr lang="en-US">
                <a:ea typeface="MS PGothic"/>
              </a:rPr>
              <a:t>Not as thorough as it could be.</a:t>
            </a:r>
          </a:p>
          <a:p>
            <a:pPr marL="285750" indent="-285750">
              <a:buFont typeface="Arial" panose="020B0604020202020204" pitchFamily="34" charset="0"/>
              <a:buChar char="•"/>
            </a:pPr>
            <a:r>
              <a:rPr lang="en-US">
                <a:ea typeface="MS PGothic"/>
              </a:rPr>
              <a:t>Unrealistic expectations for HTML experience.</a:t>
            </a:r>
          </a:p>
          <a:p>
            <a:pPr marL="285750" indent="-285750">
              <a:buFont typeface="Arial" panose="020B0604020202020204" pitchFamily="34" charset="0"/>
              <a:buChar char="•"/>
            </a:pPr>
            <a:r>
              <a:rPr lang="en-US">
                <a:ea typeface="MS PGothic"/>
              </a:rPr>
              <a:t>Link Checker is in a different location.</a:t>
            </a:r>
          </a:p>
        </p:txBody>
      </p:sp>
      <p:pic>
        <p:nvPicPr>
          <p:cNvPr id="6" name="Picture 4">
            <a:extLst>
              <a:ext uri="{FF2B5EF4-FFF2-40B4-BE49-F238E27FC236}">
                <a16:creationId xmlns:a16="http://schemas.microsoft.com/office/drawing/2014/main" id="{A8932A51-2B98-E845-8BBA-AF701171AE89}"/>
              </a:ext>
            </a:extLst>
          </p:cNvPr>
          <p:cNvPicPr>
            <a:picLocks noChangeAspect="1"/>
          </p:cNvPicPr>
          <p:nvPr/>
        </p:nvPicPr>
        <p:blipFill rotWithShape="1">
          <a:blip r:embed="rId3"/>
          <a:srcRect t="-26914" r="32791" b="26914"/>
          <a:stretch/>
        </p:blipFill>
        <p:spPr>
          <a:xfrm>
            <a:off x="0" y="2882850"/>
            <a:ext cx="1484416" cy="2260650"/>
          </a:xfrm>
          <a:prstGeom prst="rect">
            <a:avLst/>
          </a:prstGeom>
        </p:spPr>
      </p:pic>
    </p:spTree>
    <p:extLst>
      <p:ext uri="{BB962C8B-B14F-4D97-AF65-F5344CB8AC3E}">
        <p14:creationId xmlns:p14="http://schemas.microsoft.com/office/powerpoint/2010/main" val="176084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3B2E7-8891-0640-AFB8-83888D3C4D59}"/>
              </a:ext>
            </a:extLst>
          </p:cNvPr>
          <p:cNvSpPr>
            <a:spLocks noGrp="1"/>
          </p:cNvSpPr>
          <p:nvPr>
            <p:ph type="body" sz="quarter" idx="11"/>
          </p:nvPr>
        </p:nvSpPr>
        <p:spPr/>
        <p:txBody>
          <a:bodyPr/>
          <a:lstStyle/>
          <a:p>
            <a:r>
              <a:rPr lang="en-US"/>
              <a:t>Ally &amp; </a:t>
            </a:r>
            <a:r>
              <a:rPr lang="en-US" err="1"/>
              <a:t>CanVas</a:t>
            </a:r>
            <a:endParaRPr lang="en-US"/>
          </a:p>
        </p:txBody>
      </p:sp>
      <p:sp>
        <p:nvSpPr>
          <p:cNvPr id="3" name="Text Placeholder 2">
            <a:extLst>
              <a:ext uri="{FF2B5EF4-FFF2-40B4-BE49-F238E27FC236}">
                <a16:creationId xmlns:a16="http://schemas.microsoft.com/office/drawing/2014/main" id="{4FDEB387-05D1-0E4F-A4AD-32E432646C57}"/>
              </a:ext>
            </a:extLst>
          </p:cNvPr>
          <p:cNvSpPr>
            <a:spLocks noGrp="1"/>
          </p:cNvSpPr>
          <p:nvPr>
            <p:ph type="body" sz="quarter" idx="13"/>
          </p:nvPr>
        </p:nvSpPr>
        <p:spPr/>
        <p:txBody>
          <a:bodyPr vert="horz" lIns="0" tIns="0" rIns="0" bIns="0" anchor="t"/>
          <a:lstStyle/>
          <a:p>
            <a:r>
              <a:rPr lang="en-US" b="1">
                <a:ea typeface="MS PGothic"/>
              </a:rPr>
              <a:t>Benefits</a:t>
            </a:r>
          </a:p>
          <a:p>
            <a:pPr marL="285750" indent="-285750">
              <a:buFont typeface="Arial" panose="020B0604020202020204" pitchFamily="34" charset="0"/>
              <a:buChar char="•"/>
            </a:pPr>
            <a:r>
              <a:rPr lang="en-US">
                <a:ea typeface="MS PGothic"/>
              </a:rPr>
              <a:t>Provides a report of all issues and the top priorities. It's like a superpower!</a:t>
            </a:r>
            <a:endParaRPr lang="en-US"/>
          </a:p>
          <a:p>
            <a:pPr marL="285750" indent="-285750">
              <a:buFont typeface="Arial" panose="020B0604020202020204" pitchFamily="34" charset="0"/>
              <a:buChar char="•"/>
            </a:pPr>
            <a:r>
              <a:rPr lang="en-US">
                <a:ea typeface="MS PGothic"/>
              </a:rPr>
              <a:t>Every item is linked and can often be fixed without leaving Ally.</a:t>
            </a:r>
            <a:endParaRPr lang="en-US"/>
          </a:p>
          <a:p>
            <a:pPr marL="285750" indent="-285750">
              <a:buFont typeface="Arial" panose="020B0604020202020204" pitchFamily="34" charset="0"/>
              <a:buChar char="•"/>
            </a:pPr>
            <a:r>
              <a:rPr lang="en-US">
                <a:ea typeface="MS PGothic"/>
              </a:rPr>
              <a:t>Students are provided with alternative formats for content – for example, downloading text content as an audio file or digital braille.</a:t>
            </a:r>
          </a:p>
          <a:p>
            <a:pPr marL="285750" indent="-285750">
              <a:buFont typeface="Arial" panose="020B0604020202020204" pitchFamily="34" charset="0"/>
              <a:buChar char="•"/>
            </a:pPr>
            <a:r>
              <a:rPr lang="en-US">
                <a:ea typeface="MS PGothic"/>
              </a:rPr>
              <a:t>It's a great way to learn – it doesn't just tell you what to do, but why it is important.</a:t>
            </a:r>
          </a:p>
          <a:p>
            <a:pPr marL="285750" indent="-285750">
              <a:buFont typeface="Arial" panose="020B0604020202020204" pitchFamily="34" charset="0"/>
              <a:buChar char="•"/>
            </a:pPr>
            <a:r>
              <a:rPr lang="en-US">
                <a:ea typeface="MS PGothic"/>
              </a:rPr>
              <a:t>Drawbacks include sensitive settings. Don't beat yourself up if you can't get to 100%.</a:t>
            </a:r>
          </a:p>
          <a:p>
            <a:pPr marL="285750" indent="-285750">
              <a:buFont typeface="Arial" panose="020B0604020202020204" pitchFamily="34" charset="0"/>
              <a:buChar char="•"/>
            </a:pPr>
            <a:r>
              <a:rPr lang="en-US">
                <a:ea typeface="MS PGothic"/>
              </a:rPr>
              <a:t>Another drawback: you will need to ask ETS to turn it on for you.</a:t>
            </a:r>
          </a:p>
        </p:txBody>
      </p:sp>
      <p:pic>
        <p:nvPicPr>
          <p:cNvPr id="6" name="Picture 4">
            <a:extLst>
              <a:ext uri="{FF2B5EF4-FFF2-40B4-BE49-F238E27FC236}">
                <a16:creationId xmlns:a16="http://schemas.microsoft.com/office/drawing/2014/main" id="{84A8E7E4-5736-B749-B1BE-86A94E87B77F}"/>
              </a:ext>
            </a:extLst>
          </p:cNvPr>
          <p:cNvPicPr>
            <a:picLocks noChangeAspect="1"/>
          </p:cNvPicPr>
          <p:nvPr/>
        </p:nvPicPr>
        <p:blipFill rotWithShape="1">
          <a:blip r:embed="rId3"/>
          <a:srcRect t="-26914" r="32791" b="26914"/>
          <a:stretch/>
        </p:blipFill>
        <p:spPr>
          <a:xfrm>
            <a:off x="0" y="2882850"/>
            <a:ext cx="1484416" cy="2260650"/>
          </a:xfrm>
          <a:prstGeom prst="rect">
            <a:avLst/>
          </a:prstGeom>
        </p:spPr>
      </p:pic>
    </p:spTree>
    <p:extLst>
      <p:ext uri="{BB962C8B-B14F-4D97-AF65-F5344CB8AC3E}">
        <p14:creationId xmlns:p14="http://schemas.microsoft.com/office/powerpoint/2010/main" val="2152976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747065-C5FF-F7BE-5D5C-4B5C65D2EF11}"/>
              </a:ext>
            </a:extLst>
          </p:cNvPr>
          <p:cNvPicPr>
            <a:picLocks noChangeAspect="1"/>
          </p:cNvPicPr>
          <p:nvPr/>
        </p:nvPicPr>
        <p:blipFill rotWithShape="1">
          <a:blip r:embed="rId3"/>
          <a:srcRect t="-26914" r="32791" b="26914"/>
          <a:stretch/>
        </p:blipFill>
        <p:spPr>
          <a:xfrm>
            <a:off x="0" y="2882850"/>
            <a:ext cx="1484416" cy="2260650"/>
          </a:xfrm>
          <a:prstGeom prst="rect">
            <a:avLst/>
          </a:prstGeom>
        </p:spPr>
      </p:pic>
      <p:sp>
        <p:nvSpPr>
          <p:cNvPr id="2" name="Text Placeholder 1">
            <a:extLst>
              <a:ext uri="{FF2B5EF4-FFF2-40B4-BE49-F238E27FC236}">
                <a16:creationId xmlns:a16="http://schemas.microsoft.com/office/drawing/2014/main" id="{3A10E46E-0B3A-0517-8280-D5641615DC20}"/>
              </a:ext>
            </a:extLst>
          </p:cNvPr>
          <p:cNvSpPr>
            <a:spLocks noGrp="1"/>
          </p:cNvSpPr>
          <p:nvPr>
            <p:ph type="body" sz="quarter" idx="11"/>
          </p:nvPr>
        </p:nvSpPr>
        <p:spPr/>
        <p:txBody>
          <a:bodyPr/>
          <a:lstStyle/>
          <a:p>
            <a:r>
              <a:rPr lang="en-US">
                <a:ea typeface="MS PGothic"/>
              </a:rPr>
              <a:t>Interactive – how to write good alt text</a:t>
            </a:r>
            <a:endParaRPr lang="en-US"/>
          </a:p>
        </p:txBody>
      </p:sp>
      <p:sp>
        <p:nvSpPr>
          <p:cNvPr id="3" name="Text Placeholder 2">
            <a:extLst>
              <a:ext uri="{FF2B5EF4-FFF2-40B4-BE49-F238E27FC236}">
                <a16:creationId xmlns:a16="http://schemas.microsoft.com/office/drawing/2014/main" id="{8A4102F4-DDEC-2533-1773-100D9DE42931}"/>
              </a:ext>
            </a:extLst>
          </p:cNvPr>
          <p:cNvSpPr>
            <a:spLocks noGrp="1"/>
          </p:cNvSpPr>
          <p:nvPr>
            <p:ph type="body" sz="quarter" idx="13"/>
          </p:nvPr>
        </p:nvSpPr>
        <p:spPr>
          <a:xfrm>
            <a:off x="438954" y="1443615"/>
            <a:ext cx="4035617" cy="3158640"/>
          </a:xfrm>
        </p:spPr>
        <p:txBody>
          <a:bodyPr vert="horz" lIns="0" tIns="0" rIns="0" bIns="0" anchor="t"/>
          <a:lstStyle/>
          <a:p>
            <a:pPr marL="285750" indent="-285750">
              <a:buFont typeface="Arial"/>
              <a:buChar char="•"/>
            </a:pPr>
            <a:r>
              <a:rPr lang="en-US">
                <a:ea typeface="MS PGothic"/>
              </a:rPr>
              <a:t>Detailed, but succinct</a:t>
            </a:r>
          </a:p>
          <a:p>
            <a:pPr marL="285750" indent="-285750">
              <a:buFont typeface="Arial"/>
              <a:buChar char="•"/>
            </a:pPr>
            <a:r>
              <a:rPr lang="en-US">
                <a:ea typeface="MS PGothic"/>
              </a:rPr>
              <a:t>Don't start with "Image of" or "picture of"</a:t>
            </a:r>
          </a:p>
          <a:p>
            <a:pPr marL="285750" indent="-285750">
              <a:buFont typeface="Arial"/>
              <a:buChar char="•"/>
            </a:pPr>
            <a:r>
              <a:rPr lang="en-US">
                <a:ea typeface="MS PGothic"/>
              </a:rPr>
              <a:t>Is it decorative? </a:t>
            </a:r>
          </a:p>
          <a:p>
            <a:pPr marL="285750" indent="-285750">
              <a:buFont typeface="Arial"/>
              <a:buChar char="•"/>
            </a:pPr>
            <a:r>
              <a:rPr lang="en-US">
                <a:ea typeface="MS PGothic"/>
              </a:rPr>
              <a:t>Consider the purpose and context of the picture – what information should people take away from the image?</a:t>
            </a:r>
            <a:endParaRPr lang="en-US"/>
          </a:p>
          <a:p>
            <a:pPr marL="285750" indent="-285750">
              <a:buFont typeface="Arial"/>
              <a:buChar char="•"/>
            </a:pPr>
            <a:endParaRPr lang="en-US">
              <a:ea typeface="MS PGothic"/>
            </a:endParaRPr>
          </a:p>
        </p:txBody>
      </p:sp>
      <p:pic>
        <p:nvPicPr>
          <p:cNvPr id="6" name="Picture 6">
            <a:extLst>
              <a:ext uri="{FF2B5EF4-FFF2-40B4-BE49-F238E27FC236}">
                <a16:creationId xmlns:a16="http://schemas.microsoft.com/office/drawing/2014/main" id="{F9B30B1D-F93C-56AA-FF13-243783356749}"/>
              </a:ext>
            </a:extLst>
          </p:cNvPr>
          <p:cNvPicPr>
            <a:picLocks noChangeAspect="1"/>
          </p:cNvPicPr>
          <p:nvPr/>
        </p:nvPicPr>
        <p:blipFill>
          <a:blip r:embed="rId4"/>
          <a:stretch>
            <a:fillRect/>
          </a:stretch>
        </p:blipFill>
        <p:spPr>
          <a:xfrm>
            <a:off x="4913425" y="1459056"/>
            <a:ext cx="3260470" cy="2175037"/>
          </a:xfrm>
          <a:prstGeom prst="rect">
            <a:avLst/>
          </a:prstGeom>
        </p:spPr>
      </p:pic>
      <p:sp>
        <p:nvSpPr>
          <p:cNvPr id="7" name="TextBox 6">
            <a:extLst>
              <a:ext uri="{FF2B5EF4-FFF2-40B4-BE49-F238E27FC236}">
                <a16:creationId xmlns:a16="http://schemas.microsoft.com/office/drawing/2014/main" id="{CC249483-1C99-F3E4-7AB1-85139461EEF9}"/>
              </a:ext>
            </a:extLst>
          </p:cNvPr>
          <p:cNvSpPr txBox="1"/>
          <p:nvPr/>
        </p:nvSpPr>
        <p:spPr>
          <a:xfrm>
            <a:off x="4838379" y="3691607"/>
            <a:ext cx="25180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ea typeface="MS PGothic"/>
                <a:cs typeface="Arial"/>
              </a:rPr>
              <a:t>Photo by </a:t>
            </a:r>
            <a:r>
              <a:rPr lang="en-US" sz="1000">
                <a:latin typeface="Arial"/>
                <a:ea typeface="MS PGothic"/>
                <a:cs typeface="Arial"/>
                <a:hlinkClick r:id="rId5"/>
              </a:rPr>
              <a:t>Caleb Martin</a:t>
            </a:r>
            <a:r>
              <a:rPr lang="en-US" sz="1000">
                <a:latin typeface="Arial"/>
                <a:ea typeface="MS PGothic"/>
                <a:cs typeface="Arial"/>
              </a:rPr>
              <a:t> on </a:t>
            </a:r>
            <a:r>
              <a:rPr lang="en-US" sz="1000">
                <a:latin typeface="Arial"/>
                <a:ea typeface="MS PGothic"/>
                <a:cs typeface="Arial"/>
                <a:hlinkClick r:id="rId6"/>
              </a:rPr>
              <a:t>Unsplash</a:t>
            </a:r>
            <a:r>
              <a:rPr lang="en-US" sz="1000">
                <a:latin typeface="Arial"/>
                <a:ea typeface="MS PGothic"/>
                <a:cs typeface="Arial"/>
              </a:rPr>
              <a:t> </a:t>
            </a:r>
            <a:endParaRPr lang="en-US"/>
          </a:p>
        </p:txBody>
      </p:sp>
    </p:spTree>
    <p:extLst>
      <p:ext uri="{BB962C8B-B14F-4D97-AF65-F5344CB8AC3E}">
        <p14:creationId xmlns:p14="http://schemas.microsoft.com/office/powerpoint/2010/main" val="37800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0B5B7-C53A-4324-A89F-FAB067A2106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BDC173C5-FDE2-4397-BBD3-BEB39D65C8C6}"/>
              </a:ext>
            </a:extLst>
          </p:cNvPr>
          <p:cNvSpPr>
            <a:spLocks noGrp="1"/>
          </p:cNvSpPr>
          <p:nvPr>
            <p:ph type="body" sz="quarter" idx="13"/>
          </p:nvPr>
        </p:nvSpPr>
        <p:spPr/>
        <p:txBody>
          <a:bodyPr vert="horz" lIns="0" tIns="0" rIns="0" bIns="0" anchor="t"/>
          <a:lstStyle/>
          <a:p>
            <a:pPr algn="ctr"/>
            <a:endParaRPr lang="en-US" sz="4400" b="1">
              <a:ea typeface="MS PGothic"/>
            </a:endParaRPr>
          </a:p>
          <a:p>
            <a:pPr algn="ctr"/>
            <a:r>
              <a:rPr lang="en-US" sz="4400" b="1">
                <a:ea typeface="MS PGothic"/>
              </a:rPr>
              <a:t>ALLY DEMO</a:t>
            </a:r>
            <a:endParaRPr lang="en-US"/>
          </a:p>
        </p:txBody>
      </p:sp>
      <p:pic>
        <p:nvPicPr>
          <p:cNvPr id="5" name="Picture 3" descr="Emoji image of Ian, the presenter">
            <a:extLst>
              <a:ext uri="{FF2B5EF4-FFF2-40B4-BE49-F238E27FC236}">
                <a16:creationId xmlns:a16="http://schemas.microsoft.com/office/drawing/2014/main" id="{51B3BF68-78CD-488B-86C5-C3A1C867062B}"/>
              </a:ext>
            </a:extLst>
          </p:cNvPr>
          <p:cNvPicPr>
            <a:picLocks noChangeAspect="1"/>
          </p:cNvPicPr>
          <p:nvPr/>
        </p:nvPicPr>
        <p:blipFill>
          <a:blip r:embed="rId2"/>
          <a:stretch>
            <a:fillRect/>
          </a:stretch>
        </p:blipFill>
        <p:spPr>
          <a:xfrm>
            <a:off x="49823" y="3955204"/>
            <a:ext cx="889490" cy="1116361"/>
          </a:xfrm>
          <a:prstGeom prst="rect">
            <a:avLst/>
          </a:prstGeom>
        </p:spPr>
      </p:pic>
      <p:pic>
        <p:nvPicPr>
          <p:cNvPr id="6" name="Picture 4">
            <a:extLst>
              <a:ext uri="{FF2B5EF4-FFF2-40B4-BE49-F238E27FC236}">
                <a16:creationId xmlns:a16="http://schemas.microsoft.com/office/drawing/2014/main" id="{6A5F816A-96C8-0147-A212-AB87D9056ADB}"/>
              </a:ext>
            </a:extLst>
          </p:cNvPr>
          <p:cNvPicPr>
            <a:picLocks noChangeAspect="1"/>
          </p:cNvPicPr>
          <p:nvPr/>
        </p:nvPicPr>
        <p:blipFill rotWithShape="1">
          <a:blip r:embed="rId3"/>
          <a:srcRect t="-26914" r="32791" b="26914"/>
          <a:stretch/>
        </p:blipFill>
        <p:spPr>
          <a:xfrm>
            <a:off x="0" y="2882850"/>
            <a:ext cx="1484416" cy="2260650"/>
          </a:xfrm>
          <a:prstGeom prst="rect">
            <a:avLst/>
          </a:prstGeom>
        </p:spPr>
      </p:pic>
    </p:spTree>
    <p:extLst>
      <p:ext uri="{BB962C8B-B14F-4D97-AF65-F5344CB8AC3E}">
        <p14:creationId xmlns:p14="http://schemas.microsoft.com/office/powerpoint/2010/main" val="1173080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50B271-9CEE-4D1D-B5F4-07F77572A5E5}"/>
              </a:ext>
            </a:extLst>
          </p:cNvPr>
          <p:cNvSpPr>
            <a:spLocks noGrp="1"/>
          </p:cNvSpPr>
          <p:nvPr>
            <p:ph type="body" sz="quarter" idx="11"/>
          </p:nvPr>
        </p:nvSpPr>
        <p:spPr/>
        <p:txBody>
          <a:bodyPr/>
          <a:lstStyle/>
          <a:p>
            <a:r>
              <a:rPr lang="en-US">
                <a:ea typeface="MS PGothic"/>
              </a:rPr>
              <a:t>ACCESSIBILITY FOR VIDEOS AND ZOOM</a:t>
            </a:r>
            <a:endParaRPr lang="en-US"/>
          </a:p>
        </p:txBody>
      </p:sp>
      <p:sp>
        <p:nvSpPr>
          <p:cNvPr id="3" name="Text Placeholder 2">
            <a:extLst>
              <a:ext uri="{FF2B5EF4-FFF2-40B4-BE49-F238E27FC236}">
                <a16:creationId xmlns:a16="http://schemas.microsoft.com/office/drawing/2014/main" id="{61ED5448-9FBC-410E-84F8-38790072ED73}"/>
              </a:ext>
            </a:extLst>
          </p:cNvPr>
          <p:cNvSpPr>
            <a:spLocks noGrp="1"/>
          </p:cNvSpPr>
          <p:nvPr>
            <p:ph type="body" sz="quarter" idx="13"/>
          </p:nvPr>
        </p:nvSpPr>
        <p:spPr/>
        <p:txBody>
          <a:bodyPr vert="horz" lIns="0" tIns="0" rIns="0" bIns="0" anchor="t"/>
          <a:lstStyle/>
          <a:p>
            <a:endParaRPr lang="en-US"/>
          </a:p>
          <a:p>
            <a:pPr marL="285750" indent="-285750">
              <a:buFont typeface="Arial"/>
              <a:buChar char="•"/>
            </a:pPr>
            <a:r>
              <a:rPr lang="en-US">
                <a:ea typeface="MS PGothic"/>
                <a:hlinkClick r:id="rId3"/>
              </a:rPr>
              <a:t>Kaltura Captions</a:t>
            </a:r>
            <a:r>
              <a:rPr lang="en-US">
                <a:ea typeface="MS PGothic"/>
              </a:rPr>
              <a:t> (videos)</a:t>
            </a:r>
          </a:p>
          <a:p>
            <a:pPr marL="285750" indent="-285750">
              <a:buFont typeface="Arial"/>
              <a:buChar char="•"/>
            </a:pPr>
            <a:r>
              <a:rPr lang="en-US">
                <a:ea typeface="MS PGothic"/>
                <a:hlinkClick r:id="rId4"/>
              </a:rPr>
              <a:t>Zoom Captions</a:t>
            </a:r>
            <a:r>
              <a:rPr lang="en-US">
                <a:ea typeface="MS PGothic"/>
              </a:rPr>
              <a:t> (synchronous web conferencing)</a:t>
            </a:r>
          </a:p>
          <a:p>
            <a:endParaRPr lang="en-US"/>
          </a:p>
          <a:p>
            <a:endParaRPr lang="en-US"/>
          </a:p>
        </p:txBody>
      </p:sp>
      <p:pic>
        <p:nvPicPr>
          <p:cNvPr id="4" name="Picture 4">
            <a:extLst>
              <a:ext uri="{FF2B5EF4-FFF2-40B4-BE49-F238E27FC236}">
                <a16:creationId xmlns:a16="http://schemas.microsoft.com/office/drawing/2014/main" id="{29A0E58B-2533-C447-86CA-9292115F5F26}"/>
              </a:ext>
            </a:extLst>
          </p:cNvPr>
          <p:cNvPicPr>
            <a:picLocks noChangeAspect="1"/>
          </p:cNvPicPr>
          <p:nvPr/>
        </p:nvPicPr>
        <p:blipFill rotWithShape="1">
          <a:blip r:embed="rId5"/>
          <a:srcRect t="-26914" r="32791" b="26914"/>
          <a:stretch/>
        </p:blipFill>
        <p:spPr>
          <a:xfrm>
            <a:off x="0" y="2882850"/>
            <a:ext cx="1484416" cy="2260650"/>
          </a:xfrm>
          <a:prstGeom prst="rect">
            <a:avLst/>
          </a:prstGeom>
        </p:spPr>
      </p:pic>
    </p:spTree>
    <p:extLst>
      <p:ext uri="{BB962C8B-B14F-4D97-AF65-F5344CB8AC3E}">
        <p14:creationId xmlns:p14="http://schemas.microsoft.com/office/powerpoint/2010/main" val="1925521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0B5B7-C53A-4324-A89F-FAB067A2106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BDC173C5-FDE2-4397-BBD3-BEB39D65C8C6}"/>
              </a:ext>
            </a:extLst>
          </p:cNvPr>
          <p:cNvSpPr>
            <a:spLocks noGrp="1"/>
          </p:cNvSpPr>
          <p:nvPr>
            <p:ph type="body" sz="quarter" idx="13"/>
          </p:nvPr>
        </p:nvSpPr>
        <p:spPr/>
        <p:txBody>
          <a:bodyPr vert="horz" lIns="0" tIns="0" rIns="0" bIns="0" anchor="t"/>
          <a:lstStyle/>
          <a:p>
            <a:pPr algn="ctr"/>
            <a:endParaRPr lang="en-US" sz="4400" b="1">
              <a:ea typeface="MS PGothic"/>
            </a:endParaRPr>
          </a:p>
          <a:p>
            <a:pPr algn="ctr"/>
            <a:r>
              <a:rPr lang="en-US" sz="4400" b="1">
                <a:ea typeface="MS PGothic"/>
              </a:rPr>
              <a:t>Conclusion</a:t>
            </a:r>
            <a:endParaRPr lang="en-US"/>
          </a:p>
        </p:txBody>
      </p:sp>
      <p:pic>
        <p:nvPicPr>
          <p:cNvPr id="4" name="Picture 3" descr="A picture containing clipart&#10;&#10;Description automatically generated">
            <a:extLst>
              <a:ext uri="{FF2B5EF4-FFF2-40B4-BE49-F238E27FC236}">
                <a16:creationId xmlns:a16="http://schemas.microsoft.com/office/drawing/2014/main" id="{A0176B7A-C495-521E-E89E-46220BB7A909}"/>
              </a:ext>
            </a:extLst>
          </p:cNvPr>
          <p:cNvPicPr>
            <a:picLocks noChangeAspect="1"/>
          </p:cNvPicPr>
          <p:nvPr/>
        </p:nvPicPr>
        <p:blipFill rotWithShape="1">
          <a:blip r:embed="rId2"/>
          <a:srcRect t="20733" r="41566"/>
          <a:stretch/>
        </p:blipFill>
        <p:spPr>
          <a:xfrm>
            <a:off x="-556" y="3537625"/>
            <a:ext cx="1182624" cy="1604264"/>
          </a:xfrm>
          <a:prstGeom prst="rect">
            <a:avLst/>
          </a:prstGeom>
        </p:spPr>
      </p:pic>
    </p:spTree>
    <p:extLst>
      <p:ext uri="{BB962C8B-B14F-4D97-AF65-F5344CB8AC3E}">
        <p14:creationId xmlns:p14="http://schemas.microsoft.com/office/powerpoint/2010/main" val="364329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3B2E7-8891-0640-AFB8-83888D3C4D59}"/>
              </a:ext>
            </a:extLst>
          </p:cNvPr>
          <p:cNvSpPr>
            <a:spLocks noGrp="1"/>
          </p:cNvSpPr>
          <p:nvPr>
            <p:ph type="body" sz="quarter" idx="11"/>
          </p:nvPr>
        </p:nvSpPr>
        <p:spPr/>
        <p:txBody>
          <a:bodyPr/>
          <a:lstStyle/>
          <a:p>
            <a:r>
              <a:rPr lang="en-US"/>
              <a:t>What Tech Tools can miss</a:t>
            </a:r>
          </a:p>
        </p:txBody>
      </p:sp>
      <p:sp>
        <p:nvSpPr>
          <p:cNvPr id="3" name="Text Placeholder 2">
            <a:extLst>
              <a:ext uri="{FF2B5EF4-FFF2-40B4-BE49-F238E27FC236}">
                <a16:creationId xmlns:a16="http://schemas.microsoft.com/office/drawing/2014/main" id="{4FDEB387-05D1-0E4F-A4AD-32E432646C57}"/>
              </a:ext>
            </a:extLst>
          </p:cNvPr>
          <p:cNvSpPr>
            <a:spLocks noGrp="1"/>
          </p:cNvSpPr>
          <p:nvPr>
            <p:ph type="body" sz="quarter" idx="13"/>
          </p:nvPr>
        </p:nvSpPr>
        <p:spPr/>
        <p:txBody>
          <a:bodyPr vert="horz" lIns="0" tIns="0" rIns="0" bIns="0" anchor="t"/>
          <a:lstStyle/>
          <a:p>
            <a:pPr marL="285750" indent="-285750">
              <a:buFont typeface="Arial" panose="020B0604020202020204" pitchFamily="34" charset="0"/>
              <a:buChar char="•"/>
            </a:pPr>
            <a:r>
              <a:rPr lang="en-US">
                <a:ea typeface="MS PGothic"/>
              </a:rPr>
              <a:t>Quality of alt text</a:t>
            </a:r>
            <a:endParaRPr lang="en-US"/>
          </a:p>
          <a:p>
            <a:pPr marL="285750" indent="-285750">
              <a:buFont typeface="Arial" panose="020B0604020202020204" pitchFamily="34" charset="0"/>
              <a:buChar char="•"/>
            </a:pPr>
            <a:r>
              <a:rPr lang="en-US">
                <a:ea typeface="MS PGothic"/>
              </a:rPr>
              <a:t>Images with text may not get flagged</a:t>
            </a:r>
          </a:p>
          <a:p>
            <a:pPr marL="285750" indent="-285750">
              <a:buFont typeface="Arial" panose="020B0604020202020204" pitchFamily="34" charset="0"/>
              <a:buChar char="•"/>
            </a:pPr>
            <a:r>
              <a:rPr lang="en-US">
                <a:ea typeface="MS PGothic"/>
              </a:rPr>
              <a:t>Tech can't help with image selection – inclusivity is your responsibility</a:t>
            </a:r>
          </a:p>
          <a:p>
            <a:pPr marL="285750" indent="-285750">
              <a:buFont typeface="Arial" panose="020B0604020202020204" pitchFamily="34" charset="0"/>
              <a:buChar char="•"/>
            </a:pPr>
            <a:r>
              <a:rPr lang="en-US">
                <a:ea typeface="MS PGothic"/>
              </a:rPr>
              <a:t>Tech can't interpret context – is a </a:t>
            </a:r>
            <a:r>
              <a:rPr lang="en-US" err="1">
                <a:ea typeface="MS PGothic"/>
              </a:rPr>
              <a:t>colour</a:t>
            </a:r>
            <a:r>
              <a:rPr lang="en-US">
                <a:ea typeface="MS PGothic"/>
              </a:rPr>
              <a:t> being used to communicate meaning? Is your language respectful? Will your emoji choices be interpreted as you intend?</a:t>
            </a:r>
            <a:endParaRPr lang="en-US"/>
          </a:p>
          <a:p>
            <a:pPr marL="285750" indent="-285750">
              <a:buFont typeface="Arial" panose="020B0604020202020204" pitchFamily="34" charset="0"/>
              <a:buChar char="•"/>
            </a:pPr>
            <a:r>
              <a:rPr lang="en-US">
                <a:ea typeface="MS PGothic"/>
              </a:rPr>
              <a:t>Internet access may limit access to certain types of media.</a:t>
            </a:r>
          </a:p>
          <a:p>
            <a:pPr marL="285750" indent="-285750">
              <a:buFont typeface="Arial" panose="020B0604020202020204" pitchFamily="34" charset="0"/>
              <a:buChar char="•"/>
            </a:pPr>
            <a:r>
              <a:rPr lang="en-US">
                <a:ea typeface="MS PGothic"/>
              </a:rPr>
              <a:t>Consider trauma aware approaches</a:t>
            </a:r>
          </a:p>
          <a:p>
            <a:pPr marL="285750" indent="-285750">
              <a:buFont typeface="Arial" panose="020B0604020202020204" pitchFamily="34" charset="0"/>
              <a:buChar char="•"/>
            </a:pPr>
            <a:r>
              <a:rPr lang="en-US">
                <a:ea typeface="MS PGothic"/>
              </a:rPr>
              <a:t>Other types of barriers - tech can't solve for equity</a:t>
            </a:r>
          </a:p>
        </p:txBody>
      </p:sp>
      <p:pic>
        <p:nvPicPr>
          <p:cNvPr id="5" name="Picture 4" descr="A picture containing clipart&#10;&#10;Description automatically generated">
            <a:extLst>
              <a:ext uri="{FF2B5EF4-FFF2-40B4-BE49-F238E27FC236}">
                <a16:creationId xmlns:a16="http://schemas.microsoft.com/office/drawing/2014/main" id="{B489F5CB-A5E7-491E-BB00-5E5061241CAF}"/>
              </a:ext>
            </a:extLst>
          </p:cNvPr>
          <p:cNvPicPr>
            <a:picLocks noChangeAspect="1"/>
          </p:cNvPicPr>
          <p:nvPr/>
        </p:nvPicPr>
        <p:blipFill rotWithShape="1">
          <a:blip r:embed="rId3"/>
          <a:srcRect t="20733" r="41566"/>
          <a:stretch/>
        </p:blipFill>
        <p:spPr>
          <a:xfrm>
            <a:off x="-38100" y="3537625"/>
            <a:ext cx="1182624" cy="1604264"/>
          </a:xfrm>
          <a:prstGeom prst="rect">
            <a:avLst/>
          </a:prstGeom>
        </p:spPr>
      </p:pic>
      <p:pic>
        <p:nvPicPr>
          <p:cNvPr id="6" name="Picture 6" descr="A picture containing clothing&#10;&#10;Description automatically generated">
            <a:extLst>
              <a:ext uri="{FF2B5EF4-FFF2-40B4-BE49-F238E27FC236}">
                <a16:creationId xmlns:a16="http://schemas.microsoft.com/office/drawing/2014/main" id="{C250CF8E-0CEA-4AD9-B934-D1BFB12C06C9}"/>
              </a:ext>
            </a:extLst>
          </p:cNvPr>
          <p:cNvPicPr>
            <a:picLocks noChangeAspect="1"/>
          </p:cNvPicPr>
          <p:nvPr/>
        </p:nvPicPr>
        <p:blipFill>
          <a:blip r:embed="rId4"/>
          <a:stretch>
            <a:fillRect/>
          </a:stretch>
        </p:blipFill>
        <p:spPr>
          <a:xfrm>
            <a:off x="7223125" y="3057525"/>
            <a:ext cx="1485900" cy="1568450"/>
          </a:xfrm>
          <a:prstGeom prst="rect">
            <a:avLst/>
          </a:prstGeom>
        </p:spPr>
      </p:pic>
    </p:spTree>
    <p:extLst>
      <p:ext uri="{BB962C8B-B14F-4D97-AF65-F5344CB8AC3E}">
        <p14:creationId xmlns:p14="http://schemas.microsoft.com/office/powerpoint/2010/main" val="331272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6A3316-1BCA-4C92-82E2-338C36D2B2CD}"/>
              </a:ext>
            </a:extLst>
          </p:cNvPr>
          <p:cNvSpPr txBox="1"/>
          <p:nvPr/>
        </p:nvSpPr>
        <p:spPr>
          <a:xfrm>
            <a:off x="417399" y="482600"/>
            <a:ext cx="8408193" cy="55862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914400">
              <a:lnSpc>
                <a:spcPct val="90000"/>
              </a:lnSpc>
              <a:spcAft>
                <a:spcPts val="600"/>
              </a:spcAft>
            </a:pPr>
            <a:r>
              <a:rPr lang="en-US" sz="1800">
                <a:solidFill>
                  <a:schemeClr val="bg1"/>
                </a:solidFill>
                <a:latin typeface="+mj-lt"/>
                <a:ea typeface="+mj-ea"/>
                <a:cs typeface="+mj-cs"/>
              </a:rPr>
              <a:t>Final</a:t>
            </a:r>
            <a:endParaRPr lang="en-US" sz="1800">
              <a:solidFill>
                <a:schemeClr val="bg1"/>
              </a:solidFill>
              <a:ea typeface="+mj-ea"/>
              <a:cs typeface="Arial" panose="020B0604020202020204" pitchFamily="34" charset="0"/>
            </a:endParaRPr>
          </a:p>
        </p:txBody>
      </p:sp>
      <p:sp>
        <p:nvSpPr>
          <p:cNvPr id="4" name="TextBox 3">
            <a:extLst>
              <a:ext uri="{FF2B5EF4-FFF2-40B4-BE49-F238E27FC236}">
                <a16:creationId xmlns:a16="http://schemas.microsoft.com/office/drawing/2014/main" id="{F9053C23-3A1A-46C8-B29F-A1992924F9F6}"/>
              </a:ext>
            </a:extLst>
          </p:cNvPr>
          <p:cNvSpPr txBox="1"/>
          <p:nvPr/>
        </p:nvSpPr>
        <p:spPr>
          <a:xfrm>
            <a:off x="816255" y="1681272"/>
            <a:ext cx="780043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solidFill>
                  <a:schemeClr val="tx1">
                    <a:lumMod val="90000"/>
                    <a:lumOff val="10000"/>
                  </a:schemeClr>
                </a:solidFill>
                <a:latin typeface="Arial"/>
                <a:ea typeface="MS PGothic"/>
                <a:cs typeface="Arial"/>
                <a:hlinkClick r:id="rId3">
                  <a:extLst>
                    <a:ext uri="{A12FA001-AC4F-418D-AE19-62706E023703}">
                      <ahyp:hlinkClr xmlns:ahyp="http://schemas.microsoft.com/office/drawing/2018/hyperlinkcolor" val="tx"/>
                    </a:ext>
                  </a:extLst>
                </a:hlinkClick>
              </a:rPr>
              <a:t>Cast - The UDL Guidelines</a:t>
            </a:r>
            <a:r>
              <a:rPr lang="en-US" sz="1600">
                <a:solidFill>
                  <a:schemeClr val="tx1">
                    <a:lumMod val="90000"/>
                    <a:lumOff val="10000"/>
                  </a:schemeClr>
                </a:solidFill>
                <a:latin typeface="Arial"/>
                <a:ea typeface="MS PGothic"/>
                <a:cs typeface="Arial"/>
              </a:rPr>
              <a:t> </a:t>
            </a:r>
            <a:endParaRPr lang="en-US" sz="1600">
              <a:solidFill>
                <a:schemeClr val="tx1">
                  <a:lumMod val="90000"/>
                  <a:lumOff val="10000"/>
                </a:schemeClr>
              </a:solidFill>
              <a:latin typeface="Arial"/>
              <a:ea typeface="MS PGothic"/>
              <a:cs typeface="Arial"/>
              <a:hlinkClick r:id="rId4">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a:solidFill>
                  <a:schemeClr val="tx1">
                    <a:lumMod val="90000"/>
                    <a:lumOff val="10000"/>
                  </a:schemeClr>
                </a:solidFill>
                <a:latin typeface="Arial"/>
                <a:ea typeface="MS PGothic"/>
                <a:cs typeface="Arial"/>
                <a:hlinkClick r:id="rId4">
                  <a:extLst>
                    <a:ext uri="{A12FA001-AC4F-418D-AE19-62706E023703}">
                      <ahyp:hlinkClr xmlns:ahyp="http://schemas.microsoft.com/office/drawing/2018/hyperlinkcolor" val="tx"/>
                    </a:ext>
                  </a:extLst>
                </a:hlinkClick>
              </a:rPr>
              <a:t>Educause: A Rising Tide: How Closed Captions Can Benefit All Students</a:t>
            </a:r>
            <a:r>
              <a:rPr lang="en-US" sz="1600">
                <a:solidFill>
                  <a:schemeClr val="tx1">
                    <a:lumMod val="90000"/>
                    <a:lumOff val="10000"/>
                  </a:schemeClr>
                </a:solidFill>
                <a:latin typeface="Arial"/>
                <a:ea typeface="MS PGothic"/>
                <a:cs typeface="Arial"/>
              </a:rPr>
              <a:t> </a:t>
            </a:r>
          </a:p>
          <a:p>
            <a:pPr marL="285750" indent="-285750">
              <a:buFont typeface="Arial" panose="020B0604020202020204" pitchFamily="34" charset="0"/>
              <a:buChar char="•"/>
            </a:pPr>
            <a:r>
              <a:rPr lang="en-US" sz="1600">
                <a:solidFill>
                  <a:schemeClr val="tx1">
                    <a:lumMod val="90000"/>
                    <a:lumOff val="10000"/>
                  </a:schemeClr>
                </a:solidFill>
                <a:latin typeface="Arial"/>
                <a:ea typeface="MS PGothic"/>
                <a:cs typeface="Arial"/>
                <a:hlinkClick r:id="rId5">
                  <a:extLst>
                    <a:ext uri="{A12FA001-AC4F-418D-AE19-62706E023703}">
                      <ahyp:hlinkClr xmlns:ahyp="http://schemas.microsoft.com/office/drawing/2018/hyperlinkcolor" val="tx"/>
                    </a:ext>
                  </a:extLst>
                </a:hlinkClick>
              </a:rPr>
              <a:t>Universal Design Centre - Accessibility and UDL Slides</a:t>
            </a:r>
            <a:r>
              <a:rPr lang="en-US" sz="1600">
                <a:solidFill>
                  <a:schemeClr val="tx1">
                    <a:lumMod val="90000"/>
                    <a:lumOff val="10000"/>
                  </a:schemeClr>
                </a:solidFill>
                <a:latin typeface="Arial"/>
                <a:ea typeface="MS PGothic"/>
                <a:cs typeface="Arial"/>
              </a:rPr>
              <a:t> </a:t>
            </a:r>
          </a:p>
          <a:p>
            <a:pPr marL="285750" indent="-285750">
              <a:buFont typeface="Arial" panose="020B0604020202020204" pitchFamily="34" charset="0"/>
              <a:buChar char="•"/>
            </a:pPr>
            <a:r>
              <a:rPr lang="en-US" sz="1600">
                <a:solidFill>
                  <a:schemeClr val="tx1">
                    <a:lumMod val="90000"/>
                    <a:lumOff val="10000"/>
                  </a:schemeClr>
                </a:solidFill>
                <a:latin typeface="Arial"/>
                <a:ea typeface="MS PGothic"/>
                <a:cs typeface="Arial"/>
                <a:hlinkClick r:id="rId6">
                  <a:extLst>
                    <a:ext uri="{A12FA001-AC4F-418D-AE19-62706E023703}">
                      <ahyp:hlinkClr xmlns:ahyp="http://schemas.microsoft.com/office/drawing/2018/hyperlinkcolor" val="tx"/>
                    </a:ext>
                  </a:extLst>
                </a:hlinkClick>
              </a:rPr>
              <a:t>UK Government Accessibility Blog: Dos and don'ts on designing for accessibility</a:t>
            </a:r>
            <a:r>
              <a:rPr lang="en-US" sz="1600">
                <a:solidFill>
                  <a:schemeClr val="tx1">
                    <a:lumMod val="90000"/>
                    <a:lumOff val="10000"/>
                  </a:schemeClr>
                </a:solidFill>
                <a:latin typeface="Arial"/>
                <a:ea typeface="MS PGothic"/>
                <a:cs typeface="Arial"/>
              </a:rPr>
              <a:t> </a:t>
            </a:r>
          </a:p>
          <a:p>
            <a:pPr marL="285750" indent="-285750">
              <a:buFont typeface="Arial" panose="020B0604020202020204" pitchFamily="34" charset="0"/>
              <a:buChar char="•"/>
            </a:pPr>
            <a:r>
              <a:rPr lang="en-US" sz="1600">
                <a:solidFill>
                  <a:schemeClr val="tx1">
                    <a:lumMod val="90000"/>
                    <a:lumOff val="10000"/>
                  </a:schemeClr>
                </a:solidFill>
                <a:latin typeface="Arial"/>
                <a:ea typeface="MS PGothic"/>
                <a:cs typeface="Arial"/>
                <a:hlinkClick r:id="rId7">
                  <a:extLst>
                    <a:ext uri="{A12FA001-AC4F-418D-AE19-62706E023703}">
                      <ahyp:hlinkClr xmlns:ahyp="http://schemas.microsoft.com/office/drawing/2018/hyperlinkcolor" val="tx"/>
                    </a:ext>
                  </a:extLst>
                </a:hlinkClick>
              </a:rPr>
              <a:t>BC Campus Open Accessibility Toolkit</a:t>
            </a:r>
          </a:p>
          <a:p>
            <a:pPr marL="285750" indent="-285750">
              <a:buFont typeface="Arial" panose="020B0604020202020204" pitchFamily="34" charset="0"/>
              <a:buChar char="•"/>
            </a:pPr>
            <a:r>
              <a:rPr lang="en-US" sz="1600">
                <a:latin typeface="Arial"/>
                <a:ea typeface="MS PGothic"/>
                <a:cs typeface="Arial"/>
                <a:hlinkClick r:id="rId8"/>
              </a:rPr>
              <a:t>Students Explain Digital Accessibility</a:t>
            </a:r>
            <a:endParaRPr lang="en-US" sz="1600">
              <a:solidFill>
                <a:schemeClr val="tx1">
                  <a:lumMod val="90000"/>
                  <a:lumOff val="10000"/>
                </a:schemeClr>
              </a:solidFill>
              <a:latin typeface="Arial"/>
              <a:ea typeface="MS PGothic"/>
              <a:cs typeface="Arial"/>
            </a:endParaRPr>
          </a:p>
          <a:p>
            <a:pPr marL="285750" indent="-285750">
              <a:buFont typeface="Arial" panose="020B0604020202020204" pitchFamily="34" charset="0"/>
              <a:buChar char="•"/>
            </a:pPr>
            <a:r>
              <a:rPr lang="en-CA" sz="1600">
                <a:solidFill>
                  <a:schemeClr val="tx1">
                    <a:lumMod val="90000"/>
                    <a:lumOff val="10000"/>
                  </a:schemeClr>
                </a:solidFill>
                <a:latin typeface="Arial"/>
                <a:ea typeface="MS PGothic"/>
                <a:cs typeface="Arial"/>
                <a:hlinkClick r:id="rId9">
                  <a:extLst>
                    <a:ext uri="{A12FA001-AC4F-418D-AE19-62706E023703}">
                      <ahyp:hlinkClr xmlns:ahyp="http://schemas.microsoft.com/office/drawing/2018/hyperlinkcolor" val="tx"/>
                    </a:ext>
                  </a:extLst>
                </a:hlinkClick>
              </a:rPr>
              <a:t>Universal Design for Learning (UDL) for Inclusion, Diversity, Equity, and Accessibility (IDEA)</a:t>
            </a:r>
            <a:endParaRPr lang="en-CA" sz="1600">
              <a:solidFill>
                <a:schemeClr val="tx1">
                  <a:lumMod val="90000"/>
                  <a:lumOff val="10000"/>
                </a:schemeClr>
              </a:solidFill>
              <a:latin typeface="Arial"/>
              <a:ea typeface="MS PGothic"/>
              <a:cs typeface="Arial"/>
            </a:endParaRPr>
          </a:p>
          <a:p>
            <a:pPr marL="285750" indent="-285750">
              <a:buFont typeface="Arial" panose="020B0604020202020204" pitchFamily="34" charset="0"/>
              <a:buChar char="•"/>
            </a:pPr>
            <a:r>
              <a:rPr lang="en-CA" sz="1600">
                <a:solidFill>
                  <a:schemeClr val="tx1">
                    <a:lumMod val="90000"/>
                    <a:lumOff val="10000"/>
                  </a:schemeClr>
                </a:solidFill>
                <a:latin typeface="Arial"/>
                <a:ea typeface="MS PGothic"/>
                <a:cs typeface="Arial"/>
                <a:hlinkClick r:id="rId10">
                  <a:extLst>
                    <a:ext uri="{A12FA001-AC4F-418D-AE19-62706E023703}">
                      <ahyp:hlinkClr xmlns:ahyp="http://schemas.microsoft.com/office/drawing/2018/hyperlinkcolor" val="tx"/>
                    </a:ext>
                  </a:extLst>
                </a:hlinkClick>
              </a:rPr>
              <a:t>Kimberlé Crenshaw: What is Intersectionality?</a:t>
            </a:r>
            <a:endParaRPr lang="en-CA" sz="1600">
              <a:solidFill>
                <a:schemeClr val="tx1">
                  <a:lumMod val="90000"/>
                  <a:lumOff val="10000"/>
                </a:schemeClr>
              </a:solidFill>
              <a:latin typeface="Arial"/>
              <a:ea typeface="MS PGothic"/>
              <a:cs typeface="Arial"/>
            </a:endParaRPr>
          </a:p>
          <a:p>
            <a:pPr marL="285750" indent="-285750">
              <a:buFont typeface="Arial" panose="020B0604020202020204" pitchFamily="34" charset="0"/>
              <a:buChar char="•"/>
            </a:pPr>
            <a:r>
              <a:rPr lang="en-CA" sz="1600">
                <a:solidFill>
                  <a:schemeClr val="tx1">
                    <a:lumMod val="90000"/>
                    <a:lumOff val="10000"/>
                  </a:schemeClr>
                </a:solidFill>
                <a:latin typeface="Arial"/>
                <a:ea typeface="MS PGothic"/>
                <a:cs typeface="Arial"/>
                <a:hlinkClick r:id="rId11"/>
              </a:rPr>
              <a:t>Would you Rather: Designing with Choice in Mind</a:t>
            </a:r>
            <a:endParaRPr lang="en-CA" sz="1600">
              <a:solidFill>
                <a:schemeClr val="tx1">
                  <a:lumMod val="90000"/>
                  <a:lumOff val="10000"/>
                </a:schemeClr>
              </a:solidFill>
              <a:latin typeface="Arial"/>
              <a:ea typeface="MS PGothic"/>
              <a:cs typeface="Arial"/>
            </a:endParaRPr>
          </a:p>
          <a:p>
            <a:pPr marL="285750" indent="-285750">
              <a:buFont typeface="Arial" panose="020B0604020202020204" pitchFamily="34" charset="0"/>
              <a:buChar char="•"/>
            </a:pPr>
            <a:endParaRPr lang="en-US" sz="1600" u="sng">
              <a:solidFill>
                <a:schemeClr val="tx1">
                  <a:lumMod val="90000"/>
                  <a:lumOff val="10000"/>
                </a:schemeClr>
              </a:solidFill>
              <a:latin typeface="Arial"/>
              <a:ea typeface="MS PGothic"/>
              <a:cs typeface="Arial"/>
              <a:hlinkClick r:id="rId7">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lang="en-US" sz="1600">
              <a:solidFill>
                <a:schemeClr val="tx1">
                  <a:lumMod val="90000"/>
                  <a:lumOff val="10000"/>
                </a:schemeClr>
              </a:solidFill>
              <a:latin typeface="Arial"/>
              <a:ea typeface="MS PGothic"/>
              <a:cs typeface="Arial"/>
            </a:endParaRPr>
          </a:p>
          <a:p>
            <a:pPr marL="285750" indent="-285750">
              <a:buFont typeface="Arial" panose="020B0604020202020204" pitchFamily="34" charset="0"/>
              <a:buChar char="•"/>
            </a:pPr>
            <a:endParaRPr lang="en-US" sz="1600">
              <a:latin typeface="Arial"/>
              <a:ea typeface="MS PGothic"/>
              <a:cs typeface="Arial"/>
            </a:endParaRPr>
          </a:p>
          <a:p>
            <a:pPr marL="285750" indent="-285750">
              <a:buFont typeface="Arial" panose="020B0604020202020204" pitchFamily="34" charset="0"/>
              <a:buChar char="•"/>
            </a:pPr>
            <a:endParaRPr lang="en-US" sz="1600">
              <a:latin typeface="Arial"/>
              <a:ea typeface="MS PGothic"/>
              <a:cs typeface="Arial"/>
            </a:endParaRPr>
          </a:p>
        </p:txBody>
      </p:sp>
      <p:sp>
        <p:nvSpPr>
          <p:cNvPr id="7" name="Text Placeholder 6">
            <a:extLst>
              <a:ext uri="{FF2B5EF4-FFF2-40B4-BE49-F238E27FC236}">
                <a16:creationId xmlns:a16="http://schemas.microsoft.com/office/drawing/2014/main" id="{DAF892F7-81FC-4201-B27B-27B7250CBD49}"/>
              </a:ext>
            </a:extLst>
          </p:cNvPr>
          <p:cNvSpPr>
            <a:spLocks noGrp="1"/>
          </p:cNvSpPr>
          <p:nvPr>
            <p:ph type="body" sz="quarter" idx="11"/>
          </p:nvPr>
        </p:nvSpPr>
        <p:spPr/>
        <p:txBody>
          <a:bodyPr/>
          <a:lstStyle/>
          <a:p>
            <a:r>
              <a:rPr lang="en-US">
                <a:solidFill>
                  <a:schemeClr val="tx1"/>
                </a:solidFill>
                <a:ea typeface="MS PGothic"/>
              </a:rPr>
              <a:t>Resources</a:t>
            </a:r>
          </a:p>
        </p:txBody>
      </p:sp>
    </p:spTree>
    <p:extLst>
      <p:ext uri="{BB962C8B-B14F-4D97-AF65-F5344CB8AC3E}">
        <p14:creationId xmlns:p14="http://schemas.microsoft.com/office/powerpoint/2010/main" val="2777018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E03DEE-F08D-4A80-9D7E-8C598A3BEFAA}"/>
              </a:ext>
            </a:extLst>
          </p:cNvPr>
          <p:cNvSpPr txBox="1"/>
          <p:nvPr/>
        </p:nvSpPr>
        <p:spPr>
          <a:xfrm>
            <a:off x="721426" y="2573234"/>
            <a:ext cx="79312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latin typeface="Arial"/>
              <a:ea typeface="MS PGothic"/>
              <a:cs typeface="Arial"/>
            </a:endParaRPr>
          </a:p>
        </p:txBody>
      </p:sp>
      <p:pic>
        <p:nvPicPr>
          <p:cNvPr id="8" name="Picture 7">
            <a:extLst>
              <a:ext uri="{FF2B5EF4-FFF2-40B4-BE49-F238E27FC236}">
                <a16:creationId xmlns:a16="http://schemas.microsoft.com/office/drawing/2014/main" id="{F32FE210-21DC-E840-BBA7-39D7B6561646}"/>
              </a:ext>
            </a:extLst>
          </p:cNvPr>
          <p:cNvPicPr>
            <a:picLocks noChangeAspect="1"/>
          </p:cNvPicPr>
          <p:nvPr/>
        </p:nvPicPr>
        <p:blipFill>
          <a:blip r:embed="rId3"/>
          <a:stretch>
            <a:fillRect/>
          </a:stretch>
        </p:blipFill>
        <p:spPr>
          <a:xfrm>
            <a:off x="6551168" y="2413000"/>
            <a:ext cx="2592832" cy="2592832"/>
          </a:xfrm>
          <a:prstGeom prst="rect">
            <a:avLst/>
          </a:prstGeom>
        </p:spPr>
      </p:pic>
      <p:pic>
        <p:nvPicPr>
          <p:cNvPr id="4" name="Picture 4">
            <a:extLst>
              <a:ext uri="{FF2B5EF4-FFF2-40B4-BE49-F238E27FC236}">
                <a16:creationId xmlns:a16="http://schemas.microsoft.com/office/drawing/2014/main" id="{0A9E3806-DE33-4480-969C-C8A6840A618D}"/>
              </a:ext>
            </a:extLst>
          </p:cNvPr>
          <p:cNvPicPr>
            <a:picLocks noChangeAspect="1"/>
          </p:cNvPicPr>
          <p:nvPr/>
        </p:nvPicPr>
        <p:blipFill rotWithShape="1">
          <a:blip r:embed="rId4"/>
          <a:srcRect t="-26914" r="32791" b="26914"/>
          <a:stretch/>
        </p:blipFill>
        <p:spPr>
          <a:xfrm>
            <a:off x="-1465" y="1919772"/>
            <a:ext cx="2062671" cy="30822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A2463-0886-E745-A4C0-4E4299B26211}"/>
              </a:ext>
            </a:extLst>
          </p:cNvPr>
          <p:cNvSpPr>
            <a:spLocks noGrp="1"/>
          </p:cNvSpPr>
          <p:nvPr>
            <p:ph type="body" sz="quarter" idx="11"/>
          </p:nvPr>
        </p:nvSpPr>
        <p:spPr/>
        <p:txBody>
          <a:bodyPr/>
          <a:lstStyle/>
          <a:p>
            <a:r>
              <a:rPr lang="en-US"/>
              <a:t>Session Description</a:t>
            </a:r>
          </a:p>
        </p:txBody>
      </p:sp>
      <p:sp>
        <p:nvSpPr>
          <p:cNvPr id="3" name="Text Placeholder 2">
            <a:extLst>
              <a:ext uri="{FF2B5EF4-FFF2-40B4-BE49-F238E27FC236}">
                <a16:creationId xmlns:a16="http://schemas.microsoft.com/office/drawing/2014/main" id="{7803B6A4-2020-6A4F-BA16-052E7F73DDC0}"/>
              </a:ext>
            </a:extLst>
          </p:cNvPr>
          <p:cNvSpPr>
            <a:spLocks noGrp="1"/>
          </p:cNvSpPr>
          <p:nvPr>
            <p:ph type="body" sz="quarter" idx="13"/>
          </p:nvPr>
        </p:nvSpPr>
        <p:spPr>
          <a:xfrm>
            <a:off x="438954" y="1143039"/>
            <a:ext cx="7311675" cy="3528094"/>
          </a:xfrm>
        </p:spPr>
        <p:txBody>
          <a:bodyPr vert="horz" lIns="0" tIns="0" rIns="0" bIns="0" anchor="t"/>
          <a:lstStyle/>
          <a:p>
            <a:r>
              <a:rPr lang="en-CA"/>
              <a:t>Universal Design for Learning (UDL) is a framework that addresses learner differences and helps to improve accessibility for learners. UDL is intended to give </a:t>
            </a:r>
            <a:r>
              <a:rPr lang="en-CA" i="1"/>
              <a:t>all</a:t>
            </a:r>
            <a:r>
              <a:rPr lang="en-CA"/>
              <a:t> students an equal opportunity to succeed. In this workshop, you will learn about the value of applying the </a:t>
            </a:r>
            <a:r>
              <a:rPr lang="en-CA">
                <a:hlinkClick r:id="rId3"/>
              </a:rPr>
              <a:t>UDL Guidelines</a:t>
            </a:r>
            <a:r>
              <a:rPr lang="en-CA"/>
              <a:t> and learn about some gaps in the framework. We will also take a look at tools and tips to help improve your courses.</a:t>
            </a:r>
            <a:br>
              <a:rPr lang="en-CA"/>
            </a:br>
            <a:br>
              <a:rPr lang="en-CA"/>
            </a:br>
            <a:r>
              <a:rPr lang="en-CA"/>
              <a:t>Ally is one such tool that can be integrated in Canvas to help you begin. Ally can help make courses more accessible by providing you with a report containing practical guidance with its time-saving interface with identifies and ranks the improvements needed. It also allows students to download documents in alternative formats (like audio or electronic braille). This session will explore Ally in action, and walk you through how to </a:t>
            </a:r>
            <a:r>
              <a:rPr lang="en-CA">
                <a:hlinkClick r:id="rId4"/>
              </a:rPr>
              <a:t>request it</a:t>
            </a:r>
            <a:r>
              <a:rPr lang="en-CA"/>
              <a:t> for your course.</a:t>
            </a:r>
          </a:p>
          <a:p>
            <a:endParaRPr lang="en-US"/>
          </a:p>
        </p:txBody>
      </p:sp>
      <p:pic>
        <p:nvPicPr>
          <p:cNvPr id="6" name="Picture 4">
            <a:extLst>
              <a:ext uri="{FF2B5EF4-FFF2-40B4-BE49-F238E27FC236}">
                <a16:creationId xmlns:a16="http://schemas.microsoft.com/office/drawing/2014/main" id="{E3443EDF-B498-A841-BEB7-DB738ECCCB76}"/>
              </a:ext>
            </a:extLst>
          </p:cNvPr>
          <p:cNvPicPr>
            <a:picLocks noChangeAspect="1"/>
          </p:cNvPicPr>
          <p:nvPr/>
        </p:nvPicPr>
        <p:blipFill rotWithShape="1">
          <a:blip r:embed="rId5"/>
          <a:srcRect t="-26914" r="32791" b="26914"/>
          <a:stretch/>
        </p:blipFill>
        <p:spPr>
          <a:xfrm flipH="1">
            <a:off x="7507189" y="2391608"/>
            <a:ext cx="1636811" cy="2279525"/>
          </a:xfrm>
          <a:prstGeom prst="rect">
            <a:avLst/>
          </a:prstGeom>
        </p:spPr>
      </p:pic>
      <p:sp>
        <p:nvSpPr>
          <p:cNvPr id="5" name="TextBox 1">
            <a:extLst>
              <a:ext uri="{FF2B5EF4-FFF2-40B4-BE49-F238E27FC236}">
                <a16:creationId xmlns:a16="http://schemas.microsoft.com/office/drawing/2014/main" id="{CD9571FA-9A10-CC22-7E9E-A11C5091373C}"/>
              </a:ext>
            </a:extLst>
          </p:cNvPr>
          <p:cNvSpPr txBox="1"/>
          <p:nvPr/>
        </p:nvSpPr>
        <p:spPr>
          <a:xfrm>
            <a:off x="210224" y="4783723"/>
            <a:ext cx="6436426" cy="246221"/>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000"/>
              <a:t>* Presentation is adapted from an October 2021 designed by Ian Linkletter, </a:t>
            </a:r>
            <a:r>
              <a:rPr lang="en-US" sz="1000" err="1"/>
              <a:t>Parm</a:t>
            </a:r>
            <a:r>
              <a:rPr lang="en-US" sz="1000"/>
              <a:t> Gill and Gabrielle Coombs</a:t>
            </a:r>
          </a:p>
        </p:txBody>
      </p:sp>
    </p:spTree>
    <p:extLst>
      <p:ext uri="{BB962C8B-B14F-4D97-AF65-F5344CB8AC3E}">
        <p14:creationId xmlns:p14="http://schemas.microsoft.com/office/powerpoint/2010/main" val="1049092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A2463-0886-E745-A4C0-4E4299B26211}"/>
              </a:ext>
            </a:extLst>
          </p:cNvPr>
          <p:cNvSpPr>
            <a:spLocks noGrp="1"/>
          </p:cNvSpPr>
          <p:nvPr>
            <p:ph type="body" sz="quarter" idx="11"/>
          </p:nvPr>
        </p:nvSpPr>
        <p:spPr/>
        <p:txBody>
          <a:bodyPr/>
          <a:lstStyle/>
          <a:p>
            <a:r>
              <a:rPr lang="en-US"/>
              <a:t>Session Outline</a:t>
            </a:r>
          </a:p>
        </p:txBody>
      </p:sp>
      <p:sp>
        <p:nvSpPr>
          <p:cNvPr id="3" name="Text Placeholder 2">
            <a:extLst>
              <a:ext uri="{FF2B5EF4-FFF2-40B4-BE49-F238E27FC236}">
                <a16:creationId xmlns:a16="http://schemas.microsoft.com/office/drawing/2014/main" id="{7803B6A4-2020-6A4F-BA16-052E7F73DDC0}"/>
              </a:ext>
            </a:extLst>
          </p:cNvPr>
          <p:cNvSpPr>
            <a:spLocks noGrp="1"/>
          </p:cNvSpPr>
          <p:nvPr>
            <p:ph type="body" sz="quarter" idx="13"/>
          </p:nvPr>
        </p:nvSpPr>
        <p:spPr>
          <a:xfrm>
            <a:off x="438955" y="1143039"/>
            <a:ext cx="6325528" cy="3528094"/>
          </a:xfrm>
        </p:spPr>
        <p:txBody>
          <a:bodyPr vert="horz" lIns="0" tIns="0" rIns="0" bIns="0" anchor="t"/>
          <a:lstStyle/>
          <a:p>
            <a:r>
              <a:rPr lang="en-US" i="1">
                <a:ea typeface="MS PGothic"/>
              </a:rPr>
              <a:t>PowerPoint Presentation</a:t>
            </a:r>
          </a:p>
          <a:p>
            <a:pPr marL="285750" indent="-285750">
              <a:buFont typeface="Arial" panose="020B0604020202020204" pitchFamily="34" charset="0"/>
              <a:buChar char="•"/>
            </a:pPr>
            <a:r>
              <a:rPr lang="en-US">
                <a:ea typeface="MS PGothic"/>
              </a:rPr>
              <a:t>UDL - CAST Framework (What, Why and How)</a:t>
            </a:r>
          </a:p>
          <a:p>
            <a:pPr marL="285750" indent="-285750">
              <a:buFont typeface="Arial" panose="020B0604020202020204" pitchFamily="34" charset="0"/>
              <a:buChar char="•"/>
            </a:pPr>
            <a:r>
              <a:rPr lang="en-US">
                <a:ea typeface="MS PGothic"/>
              </a:rPr>
              <a:t>Addressing current framework gaps</a:t>
            </a:r>
          </a:p>
          <a:p>
            <a:pPr marL="285750" indent="-285750">
              <a:buFont typeface="Arial" panose="020B0604020202020204" pitchFamily="34" charset="0"/>
              <a:buChar char="•"/>
            </a:pPr>
            <a:r>
              <a:rPr lang="en-US">
                <a:ea typeface="MS PGothic"/>
              </a:rPr>
              <a:t>Accessibility (define), specifically Digital Accessibility part of UDL</a:t>
            </a:r>
          </a:p>
          <a:p>
            <a:pPr marL="285750" indent="-285750">
              <a:buFont typeface="Arial" panose="020B0604020202020204" pitchFamily="34" charset="0"/>
              <a:buChar char="•"/>
            </a:pPr>
            <a:r>
              <a:rPr lang="en-US">
                <a:ea typeface="MS PGothic"/>
              </a:rPr>
              <a:t>Canvas Accessibility Checker and Ally (Benefits and Drawbacks)</a:t>
            </a:r>
          </a:p>
          <a:p>
            <a:r>
              <a:rPr lang="en-US" i="1">
                <a:ea typeface="MS PGothic"/>
              </a:rPr>
              <a:t>Ally Demo</a:t>
            </a:r>
            <a:endParaRPr lang="en-US" i="1"/>
          </a:p>
          <a:p>
            <a:pPr marL="285750" indent="-285750">
              <a:buFont typeface="Arial" panose="020B0604020202020204" pitchFamily="34" charset="0"/>
              <a:buChar char="•"/>
            </a:pPr>
            <a:r>
              <a:rPr lang="en-US">
                <a:ea typeface="MS PGothic"/>
              </a:rPr>
              <a:t>Additional opportunities to enhance accessibility</a:t>
            </a:r>
          </a:p>
          <a:p>
            <a:r>
              <a:rPr lang="en-US" i="1">
                <a:ea typeface="MS PGothic"/>
              </a:rPr>
              <a:t>Questions</a:t>
            </a:r>
          </a:p>
          <a:p>
            <a:pPr marL="285750" indent="-285750">
              <a:buFont typeface="Arial" panose="020B0604020202020204" pitchFamily="34" charset="0"/>
              <a:buChar char="•"/>
            </a:pPr>
            <a:r>
              <a:rPr lang="en-US">
                <a:ea typeface="MS PGothic"/>
              </a:rPr>
              <a:t>Resource links will be posted in the chat as we go and the slide deck will be shared on the ETS website.</a:t>
            </a:r>
          </a:p>
          <a:p>
            <a:endParaRPr lang="en-US"/>
          </a:p>
        </p:txBody>
      </p:sp>
      <p:pic>
        <p:nvPicPr>
          <p:cNvPr id="6" name="Picture 4">
            <a:extLst>
              <a:ext uri="{FF2B5EF4-FFF2-40B4-BE49-F238E27FC236}">
                <a16:creationId xmlns:a16="http://schemas.microsoft.com/office/drawing/2014/main" id="{745E9913-833F-794E-911E-2D343F4AFBFD}"/>
              </a:ext>
            </a:extLst>
          </p:cNvPr>
          <p:cNvPicPr>
            <a:picLocks noChangeAspect="1"/>
          </p:cNvPicPr>
          <p:nvPr/>
        </p:nvPicPr>
        <p:blipFill rotWithShape="1">
          <a:blip r:embed="rId3"/>
          <a:srcRect t="-26914" r="32791" b="26914"/>
          <a:stretch/>
        </p:blipFill>
        <p:spPr>
          <a:xfrm flipH="1">
            <a:off x="7507189" y="2391608"/>
            <a:ext cx="1636811" cy="2279525"/>
          </a:xfrm>
          <a:prstGeom prst="rect">
            <a:avLst/>
          </a:prstGeom>
        </p:spPr>
      </p:pic>
    </p:spTree>
    <p:extLst>
      <p:ext uri="{BB962C8B-B14F-4D97-AF65-F5344CB8AC3E}">
        <p14:creationId xmlns:p14="http://schemas.microsoft.com/office/powerpoint/2010/main" val="292910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DBFB0-1222-3742-B873-66252437EA42}"/>
              </a:ext>
            </a:extLst>
          </p:cNvPr>
          <p:cNvSpPr>
            <a:spLocks noGrp="1"/>
          </p:cNvSpPr>
          <p:nvPr>
            <p:ph type="body" sz="quarter" idx="11"/>
          </p:nvPr>
        </p:nvSpPr>
        <p:spPr/>
        <p:txBody>
          <a:bodyPr/>
          <a:lstStyle/>
          <a:p>
            <a:r>
              <a:rPr lang="en-US"/>
              <a:t>Universal design for learning</a:t>
            </a:r>
          </a:p>
          <a:p>
            <a:endParaRPr lang="en-US"/>
          </a:p>
          <a:p>
            <a:endParaRPr lang="en-US"/>
          </a:p>
        </p:txBody>
      </p:sp>
    </p:spTree>
    <p:extLst>
      <p:ext uri="{BB962C8B-B14F-4D97-AF65-F5344CB8AC3E}">
        <p14:creationId xmlns:p14="http://schemas.microsoft.com/office/powerpoint/2010/main" val="422649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9E3AB-D187-3245-8EB3-A2B8B99BB180}"/>
              </a:ext>
            </a:extLst>
          </p:cNvPr>
          <p:cNvSpPr>
            <a:spLocks noGrp="1"/>
          </p:cNvSpPr>
          <p:nvPr>
            <p:ph type="body" sz="quarter" idx="11"/>
          </p:nvPr>
        </p:nvSpPr>
        <p:spPr/>
        <p:txBody>
          <a:bodyPr/>
          <a:lstStyle/>
          <a:p>
            <a:r>
              <a:rPr lang="en-US"/>
              <a:t>UDL</a:t>
            </a:r>
          </a:p>
        </p:txBody>
      </p:sp>
      <p:pic>
        <p:nvPicPr>
          <p:cNvPr id="4" name="Picture 3" descr="Emoji image of speaker wearing glasses and waving &#10;">
            <a:extLst>
              <a:ext uri="{FF2B5EF4-FFF2-40B4-BE49-F238E27FC236}">
                <a16:creationId xmlns:a16="http://schemas.microsoft.com/office/drawing/2014/main" id="{C8282EA7-57E4-304F-8142-63AFD49A1EDD}"/>
              </a:ext>
            </a:extLst>
          </p:cNvPr>
          <p:cNvPicPr>
            <a:picLocks noChangeAspect="1"/>
          </p:cNvPicPr>
          <p:nvPr/>
        </p:nvPicPr>
        <p:blipFill rotWithShape="1">
          <a:blip r:embed="rId3"/>
          <a:srcRect t="20733" r="41566"/>
          <a:stretch/>
        </p:blipFill>
        <p:spPr>
          <a:xfrm>
            <a:off x="0" y="3764478"/>
            <a:ext cx="1016581" cy="1379022"/>
          </a:xfrm>
          <a:prstGeom prst="rect">
            <a:avLst/>
          </a:prstGeom>
        </p:spPr>
      </p:pic>
      <p:sp>
        <p:nvSpPr>
          <p:cNvPr id="3" name="Text Placeholder 2">
            <a:extLst>
              <a:ext uri="{FF2B5EF4-FFF2-40B4-BE49-F238E27FC236}">
                <a16:creationId xmlns:a16="http://schemas.microsoft.com/office/drawing/2014/main" id="{2249AB38-46B0-C545-833C-488200E6833A}"/>
              </a:ext>
            </a:extLst>
          </p:cNvPr>
          <p:cNvSpPr>
            <a:spLocks noGrp="1"/>
          </p:cNvSpPr>
          <p:nvPr>
            <p:ph type="body" sz="quarter" idx="13"/>
          </p:nvPr>
        </p:nvSpPr>
        <p:spPr/>
        <p:txBody>
          <a:bodyPr vert="horz" lIns="0" tIns="0" rIns="0" bIns="0" anchor="t"/>
          <a:lstStyle/>
          <a:p>
            <a:r>
              <a:rPr lang="en-US">
                <a:ea typeface="MS PGothic"/>
              </a:rPr>
              <a:t>Universal Design for Learning (UDL) is an instructional framework that addresses individual learner differences and needs in order to remove barriers and provide equal opportunities to learn. </a:t>
            </a:r>
            <a:endParaRPr lang="en-US"/>
          </a:p>
          <a:p>
            <a:endParaRPr lang="en-US">
              <a:ea typeface="MS PGothic"/>
            </a:endParaRPr>
          </a:p>
          <a:p>
            <a:r>
              <a:rPr lang="en-US">
                <a:ea typeface="MS PGothic"/>
              </a:rPr>
              <a:t>The UDL Guidelines (</a:t>
            </a:r>
            <a:r>
              <a:rPr lang="en-US">
                <a:ea typeface="MS PGothic"/>
                <a:hlinkClick r:id="rId4"/>
              </a:rPr>
              <a:t>https://udlguidelines.cast.org/</a:t>
            </a:r>
            <a:r>
              <a:rPr lang="en-US">
                <a:ea typeface="MS PGothic"/>
              </a:rPr>
              <a:t>) created by CAST are helpful to guide online course design. </a:t>
            </a:r>
          </a:p>
          <a:p>
            <a:endParaRPr lang="en-US">
              <a:ea typeface="MS PGothic"/>
            </a:endParaRPr>
          </a:p>
          <a:p>
            <a:endParaRPr lang="en-US"/>
          </a:p>
          <a:p>
            <a:endParaRPr lang="en-US"/>
          </a:p>
          <a:p>
            <a:endParaRPr lang="en-US"/>
          </a:p>
          <a:p>
            <a:endParaRPr lang="en-US"/>
          </a:p>
          <a:p>
            <a:r>
              <a:rPr lang="en-US">
                <a:ea typeface="MS PGothic"/>
              </a:rPr>
              <a:t>        </a:t>
            </a:r>
            <a:endParaRPr lang="en-US"/>
          </a:p>
        </p:txBody>
      </p:sp>
    </p:spTree>
    <p:extLst>
      <p:ext uri="{BB962C8B-B14F-4D97-AF65-F5344CB8AC3E}">
        <p14:creationId xmlns:p14="http://schemas.microsoft.com/office/powerpoint/2010/main" val="4223599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moji image of speaker's face partially visible peeking on the side of the screen">
            <a:extLst>
              <a:ext uri="{FF2B5EF4-FFF2-40B4-BE49-F238E27FC236}">
                <a16:creationId xmlns:a16="http://schemas.microsoft.com/office/drawing/2014/main" id="{D497F006-49C2-4BF5-B6CE-A314DBEF569B}"/>
              </a:ext>
            </a:extLst>
          </p:cNvPr>
          <p:cNvPicPr>
            <a:picLocks noChangeAspect="1"/>
          </p:cNvPicPr>
          <p:nvPr/>
        </p:nvPicPr>
        <p:blipFill>
          <a:blip r:embed="rId3"/>
          <a:stretch>
            <a:fillRect/>
          </a:stretch>
        </p:blipFill>
        <p:spPr>
          <a:xfrm flipH="1">
            <a:off x="1" y="3843223"/>
            <a:ext cx="1291779" cy="1300381"/>
          </a:xfrm>
          <a:prstGeom prst="rect">
            <a:avLst/>
          </a:prstGeom>
        </p:spPr>
      </p:pic>
      <p:sp>
        <p:nvSpPr>
          <p:cNvPr id="3" name="TextBox 2">
            <a:extLst>
              <a:ext uri="{FF2B5EF4-FFF2-40B4-BE49-F238E27FC236}">
                <a16:creationId xmlns:a16="http://schemas.microsoft.com/office/drawing/2014/main" id="{2AE4A097-0EC8-844E-98D6-17E355EA52DD}"/>
              </a:ext>
            </a:extLst>
          </p:cNvPr>
          <p:cNvSpPr txBox="1"/>
          <p:nvPr/>
        </p:nvSpPr>
        <p:spPr>
          <a:xfrm>
            <a:off x="3592287" y="334557"/>
            <a:ext cx="4757058" cy="523220"/>
          </a:xfrm>
          <a:prstGeom prst="rect">
            <a:avLst/>
          </a:prstGeom>
          <a:solidFill>
            <a:schemeClr val="bg1"/>
          </a:solidFill>
        </p:spPr>
        <p:txBody>
          <a:bodyPr wrap="square" rtlCol="0">
            <a:spAutoFit/>
          </a:bodyPr>
          <a:lstStyle/>
          <a:p>
            <a:endParaRPr lang="en-US" sz="2800"/>
          </a:p>
        </p:txBody>
      </p:sp>
      <p:sp>
        <p:nvSpPr>
          <p:cNvPr id="6" name="Rectangle 5">
            <a:extLst>
              <a:ext uri="{FF2B5EF4-FFF2-40B4-BE49-F238E27FC236}">
                <a16:creationId xmlns:a16="http://schemas.microsoft.com/office/drawing/2014/main" id="{6CD9D8D4-06EE-FF48-8096-112CE9B4EE79}"/>
              </a:ext>
            </a:extLst>
          </p:cNvPr>
          <p:cNvSpPr/>
          <p:nvPr/>
        </p:nvSpPr>
        <p:spPr>
          <a:xfrm>
            <a:off x="1218458" y="477882"/>
            <a:ext cx="5720574" cy="447206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t"/>
          <a:lstStyle/>
          <a:p>
            <a:endParaRPr lang="en-CA" sz="1400">
              <a:solidFill>
                <a:schemeClr val="tx1"/>
              </a:solidFill>
            </a:endParaRPr>
          </a:p>
        </p:txBody>
      </p:sp>
      <p:pic>
        <p:nvPicPr>
          <p:cNvPr id="4" name="Picture 3">
            <a:extLst>
              <a:ext uri="{FF2B5EF4-FFF2-40B4-BE49-F238E27FC236}">
                <a16:creationId xmlns:a16="http://schemas.microsoft.com/office/drawing/2014/main" id="{EE5CB029-E1DD-6541-8B5E-0FA42A799225}"/>
              </a:ext>
            </a:extLst>
          </p:cNvPr>
          <p:cNvPicPr>
            <a:picLocks noChangeAspect="1"/>
          </p:cNvPicPr>
          <p:nvPr/>
        </p:nvPicPr>
        <p:blipFill>
          <a:blip r:embed="rId4"/>
          <a:stretch>
            <a:fillRect/>
          </a:stretch>
        </p:blipFill>
        <p:spPr>
          <a:xfrm>
            <a:off x="4077103" y="410308"/>
            <a:ext cx="4242949" cy="4249615"/>
          </a:xfrm>
          <a:prstGeom prst="rect">
            <a:avLst/>
          </a:prstGeom>
        </p:spPr>
      </p:pic>
      <p:sp>
        <p:nvSpPr>
          <p:cNvPr id="2" name="Text Placeholder 1">
            <a:extLst>
              <a:ext uri="{FF2B5EF4-FFF2-40B4-BE49-F238E27FC236}">
                <a16:creationId xmlns:a16="http://schemas.microsoft.com/office/drawing/2014/main" id="{3AAEC970-D220-4E04-B5E8-9D9C4A4EF580}"/>
              </a:ext>
            </a:extLst>
          </p:cNvPr>
          <p:cNvSpPr>
            <a:spLocks noGrp="1"/>
          </p:cNvSpPr>
          <p:nvPr>
            <p:ph type="body" sz="quarter" idx="11"/>
          </p:nvPr>
        </p:nvSpPr>
        <p:spPr/>
        <p:txBody>
          <a:bodyPr/>
          <a:lstStyle/>
          <a:p>
            <a:r>
              <a:rPr lang="en-US">
                <a:ea typeface="MS PGothic"/>
              </a:rPr>
              <a:t>GuIdeLines</a:t>
            </a:r>
            <a:endParaRPr lang="en-US"/>
          </a:p>
        </p:txBody>
      </p:sp>
      <p:sp>
        <p:nvSpPr>
          <p:cNvPr id="5" name="Text Placeholder 4">
            <a:extLst>
              <a:ext uri="{FF2B5EF4-FFF2-40B4-BE49-F238E27FC236}">
                <a16:creationId xmlns:a16="http://schemas.microsoft.com/office/drawing/2014/main" id="{956A4B33-398C-4770-A81B-59B619725815}"/>
              </a:ext>
            </a:extLst>
          </p:cNvPr>
          <p:cNvSpPr>
            <a:spLocks noGrp="1"/>
          </p:cNvSpPr>
          <p:nvPr>
            <p:ph type="body" sz="quarter" idx="13"/>
          </p:nvPr>
        </p:nvSpPr>
        <p:spPr>
          <a:xfrm>
            <a:off x="438954" y="1131888"/>
            <a:ext cx="3455785" cy="3425518"/>
          </a:xfrm>
        </p:spPr>
        <p:txBody>
          <a:bodyPr vert="horz" lIns="0" tIns="0" rIns="0" bIns="0" anchor="t"/>
          <a:lstStyle/>
          <a:p>
            <a:r>
              <a:rPr lang="en-US">
                <a:ea typeface="MS PGothic"/>
              </a:rPr>
              <a:t>These research-based guidelines are organized around 3 principles:</a:t>
            </a:r>
            <a:endParaRPr lang="en-US"/>
          </a:p>
          <a:p>
            <a:pPr marL="285750" indent="-285750">
              <a:buFont typeface="Arial"/>
              <a:buChar char="•"/>
            </a:pPr>
            <a:r>
              <a:rPr lang="en-US">
                <a:ea typeface="MS PGothic"/>
              </a:rPr>
              <a:t>Engagement</a:t>
            </a:r>
          </a:p>
          <a:p>
            <a:pPr marL="285750" indent="-285750">
              <a:buFont typeface="Arial"/>
              <a:buChar char="•"/>
            </a:pPr>
            <a:r>
              <a:rPr lang="en-US">
                <a:ea typeface="MS PGothic"/>
              </a:rPr>
              <a:t>Representation</a:t>
            </a:r>
            <a:endParaRPr lang="en-US"/>
          </a:p>
          <a:p>
            <a:pPr marL="285750" indent="-285750">
              <a:buFont typeface="Arial"/>
              <a:buChar char="•"/>
            </a:pPr>
            <a:r>
              <a:rPr lang="en-US">
                <a:ea typeface="MS PGothic"/>
              </a:rPr>
              <a:t>Action and Expression</a:t>
            </a:r>
          </a:p>
          <a:p>
            <a:br>
              <a:rPr lang="en-US">
                <a:ea typeface="MS PGothic"/>
              </a:rPr>
            </a:br>
            <a:r>
              <a:rPr lang="en-US">
                <a:ea typeface="MS PGothic"/>
              </a:rPr>
              <a:t>Visit these links:</a:t>
            </a:r>
          </a:p>
          <a:p>
            <a:pPr marL="285750" indent="-285750">
              <a:buFont typeface="Arial"/>
              <a:buChar char="•"/>
            </a:pPr>
            <a:r>
              <a:rPr lang="en-US">
                <a:ea typeface="MS PGothic"/>
                <a:hlinkClick r:id="rId5"/>
              </a:rPr>
              <a:t>https://udlguidelines.cast.org/</a:t>
            </a:r>
            <a:r>
              <a:rPr lang="en-US">
                <a:ea typeface="MS PGothic"/>
              </a:rPr>
              <a:t> </a:t>
            </a:r>
          </a:p>
          <a:p>
            <a:pPr marL="285750" indent="-285750">
              <a:buFont typeface="Arial"/>
              <a:buChar char="•"/>
            </a:pPr>
            <a:r>
              <a:rPr lang="en-US">
                <a:ea typeface="MS PGothic"/>
                <a:hlinkClick r:id="rId6"/>
              </a:rPr>
              <a:t>https://udlguidelines.cast.org/more/research-evidence</a:t>
            </a:r>
            <a:r>
              <a:rPr lang="en-US">
                <a:ea typeface="MS PGothic"/>
              </a:rPr>
              <a:t> </a:t>
            </a:r>
            <a:endParaRPr lang="en-US"/>
          </a:p>
        </p:txBody>
      </p:sp>
    </p:spTree>
    <p:extLst>
      <p:ext uri="{BB962C8B-B14F-4D97-AF65-F5344CB8AC3E}">
        <p14:creationId xmlns:p14="http://schemas.microsoft.com/office/powerpoint/2010/main" val="392063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C2716B-935D-AA41-AA20-385E746B200F}"/>
              </a:ext>
            </a:extLst>
          </p:cNvPr>
          <p:cNvSpPr>
            <a:spLocks noGrp="1"/>
          </p:cNvSpPr>
          <p:nvPr>
            <p:ph type="body" sz="quarter" idx="11"/>
          </p:nvPr>
        </p:nvSpPr>
        <p:spPr>
          <a:xfrm>
            <a:off x="439738" y="411163"/>
            <a:ext cx="7661275" cy="623887"/>
          </a:xfrm>
        </p:spPr>
        <p:txBody>
          <a:bodyPr/>
          <a:lstStyle/>
          <a:p>
            <a:pPr>
              <a:defRPr/>
            </a:pPr>
            <a:r>
              <a:rPr lang="en-US">
                <a:ea typeface="MS PGothic"/>
              </a:rPr>
              <a:t>Why UDL Matters</a:t>
            </a:r>
            <a:r>
              <a:rPr>
                <a:ea typeface="MS PGothic"/>
              </a:rPr>
              <a:t>?</a:t>
            </a:r>
          </a:p>
        </p:txBody>
      </p:sp>
      <p:pic>
        <p:nvPicPr>
          <p:cNvPr id="9" name="Picture 8" descr="Emoji image of speaker">
            <a:extLst>
              <a:ext uri="{FF2B5EF4-FFF2-40B4-BE49-F238E27FC236}">
                <a16:creationId xmlns:a16="http://schemas.microsoft.com/office/drawing/2014/main" id="{584B084A-82EB-409C-84A1-E2CA19F30BB1}"/>
              </a:ext>
            </a:extLst>
          </p:cNvPr>
          <p:cNvPicPr>
            <a:picLocks noChangeAspect="1"/>
          </p:cNvPicPr>
          <p:nvPr/>
        </p:nvPicPr>
        <p:blipFill>
          <a:blip r:embed="rId3"/>
          <a:stretch>
            <a:fillRect/>
          </a:stretch>
        </p:blipFill>
        <p:spPr>
          <a:xfrm flipH="1">
            <a:off x="1" y="3843223"/>
            <a:ext cx="1291779" cy="1300381"/>
          </a:xfrm>
          <a:prstGeom prst="rect">
            <a:avLst/>
          </a:prstGeom>
        </p:spPr>
      </p:pic>
      <p:pic>
        <p:nvPicPr>
          <p:cNvPr id="2" name="Picture 4" descr="Comic-style image of a person in a wheelchair sitting at the bottom of a staircase. An arrow pointing to the person reads &quot;This is not the problem&quot; and an arrow pointing to the staircase reads &quot;This is the problem&quot;.">
            <a:extLst>
              <a:ext uri="{FF2B5EF4-FFF2-40B4-BE49-F238E27FC236}">
                <a16:creationId xmlns:a16="http://schemas.microsoft.com/office/drawing/2014/main" id="{ADD5C4E5-6B41-4213-847E-2E05F11357EC}"/>
              </a:ext>
            </a:extLst>
          </p:cNvPr>
          <p:cNvPicPr>
            <a:picLocks noChangeAspect="1"/>
          </p:cNvPicPr>
          <p:nvPr/>
        </p:nvPicPr>
        <p:blipFill>
          <a:blip r:embed="rId4"/>
          <a:stretch>
            <a:fillRect/>
          </a:stretch>
        </p:blipFill>
        <p:spPr>
          <a:xfrm>
            <a:off x="4727010" y="2038813"/>
            <a:ext cx="4074090" cy="2083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a:extLst>
              <a:ext uri="{FF2B5EF4-FFF2-40B4-BE49-F238E27FC236}">
                <a16:creationId xmlns:a16="http://schemas.microsoft.com/office/drawing/2014/main" id="{3F4563EB-406B-D54B-874E-545DBFDB86F3}"/>
              </a:ext>
            </a:extLst>
          </p:cNvPr>
          <p:cNvSpPr>
            <a:spLocks noGrp="1"/>
          </p:cNvSpPr>
          <p:nvPr>
            <p:ph type="body" sz="quarter" idx="13"/>
          </p:nvPr>
        </p:nvSpPr>
        <p:spPr>
          <a:xfrm>
            <a:off x="439738" y="1131888"/>
            <a:ext cx="8044886" cy="992606"/>
          </a:xfrm>
        </p:spPr>
        <p:txBody>
          <a:bodyPr vert="horz" lIns="0" tIns="0" rIns="0" bIns="0" anchor="t"/>
          <a:lstStyle/>
          <a:p>
            <a:pPr>
              <a:defRPr/>
            </a:pPr>
            <a:r>
              <a:rPr lang="en-US">
                <a:ea typeface="MS PGothic"/>
              </a:rPr>
              <a:t>Traditional education systems were designed for a privileged majority. This left the burden on students to overcome inequitable structures and obstacles that hinder to prevent their learning. </a:t>
            </a:r>
            <a:endParaRPr lang="en-US"/>
          </a:p>
          <a:p>
            <a:pPr>
              <a:defRPr/>
            </a:pPr>
            <a:endParaRPr lang="en-US">
              <a:ea typeface="MS PGothic"/>
            </a:endParaRPr>
          </a:p>
          <a:p>
            <a:pPr>
              <a:defRPr/>
            </a:pPr>
            <a:endParaRPr lang="en-US"/>
          </a:p>
        </p:txBody>
      </p:sp>
      <p:sp>
        <p:nvSpPr>
          <p:cNvPr id="5" name="TextBox 4">
            <a:extLst>
              <a:ext uri="{FF2B5EF4-FFF2-40B4-BE49-F238E27FC236}">
                <a16:creationId xmlns:a16="http://schemas.microsoft.com/office/drawing/2014/main" id="{4F491B56-BD5F-4163-91FC-A9D87F1184B3}"/>
              </a:ext>
            </a:extLst>
          </p:cNvPr>
          <p:cNvSpPr txBox="1"/>
          <p:nvPr/>
        </p:nvSpPr>
        <p:spPr>
          <a:xfrm>
            <a:off x="342901" y="1763822"/>
            <a:ext cx="4230665" cy="3281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0"/>
              </a:spcBef>
            </a:pPr>
            <a:r>
              <a:rPr lang="en-US" sz="1500">
                <a:latin typeface="Arial"/>
                <a:ea typeface="MS PGothic"/>
                <a:cs typeface="Arial"/>
              </a:rPr>
              <a:t>By centering marginalized learner groups in the course design process:</a:t>
            </a:r>
          </a:p>
          <a:p>
            <a:pPr marL="285750" indent="-285750">
              <a:lnSpc>
                <a:spcPct val="130000"/>
              </a:lnSpc>
              <a:spcBef>
                <a:spcPts val="0"/>
              </a:spcBef>
              <a:buFont typeface="Arial,Sans-Serif"/>
              <a:buChar char="•"/>
            </a:pPr>
            <a:r>
              <a:rPr lang="en-US" sz="1500">
                <a:latin typeface="Arial"/>
                <a:ea typeface="MS PGothic"/>
                <a:cs typeface="Arial"/>
              </a:rPr>
              <a:t>The responsibility shifts back to those with power and ability (institutions, instructors, course designers) to remove obstacles for learners</a:t>
            </a:r>
          </a:p>
          <a:p>
            <a:pPr marL="285750" indent="-285750">
              <a:lnSpc>
                <a:spcPct val="130000"/>
              </a:lnSpc>
              <a:spcBef>
                <a:spcPts val="0"/>
              </a:spcBef>
              <a:buFont typeface="Arial,Sans-Serif"/>
              <a:buChar char="•"/>
            </a:pPr>
            <a:r>
              <a:rPr lang="en-US" sz="1500">
                <a:latin typeface="Arial"/>
                <a:ea typeface="MS PGothic"/>
                <a:cs typeface="Arial"/>
              </a:rPr>
              <a:t>The UDL approach creates a better learning experience for all learners.</a:t>
            </a:r>
          </a:p>
          <a:p>
            <a:pPr marL="285750" indent="-285750">
              <a:lnSpc>
                <a:spcPct val="130000"/>
              </a:lnSpc>
              <a:spcBef>
                <a:spcPts val="0"/>
              </a:spcBef>
              <a:buFont typeface="Arial,Sans-Serif"/>
              <a:buChar char="•"/>
            </a:pPr>
            <a:endParaRPr lang="en-US" sz="1500">
              <a:latin typeface="Arial"/>
              <a:ea typeface="MS PGothic"/>
              <a:cs typeface="Arial"/>
            </a:endParaRPr>
          </a:p>
          <a:p>
            <a:pPr>
              <a:lnSpc>
                <a:spcPct val="130000"/>
              </a:lnSpc>
              <a:spcBef>
                <a:spcPts val="0"/>
              </a:spcBef>
            </a:pPr>
            <a:endParaRPr lang="en-US" sz="1100">
              <a:latin typeface="Arial"/>
              <a:ea typeface="MS PGothic"/>
              <a:cs typeface="Arial"/>
            </a:endParaRPr>
          </a:p>
          <a:p>
            <a:pPr>
              <a:lnSpc>
                <a:spcPct val="130000"/>
              </a:lnSpc>
              <a:spcBef>
                <a:spcPts val="0"/>
              </a:spcBef>
            </a:pPr>
            <a:endParaRPr lang="en-US" sz="1500">
              <a:latin typeface="Arial"/>
              <a:ea typeface="MS PGothic"/>
              <a:cs typeface="Arial"/>
            </a:endParaRPr>
          </a:p>
        </p:txBody>
      </p:sp>
      <p:sp>
        <p:nvSpPr>
          <p:cNvPr id="6" name="TextBox 5">
            <a:extLst>
              <a:ext uri="{FF2B5EF4-FFF2-40B4-BE49-F238E27FC236}">
                <a16:creationId xmlns:a16="http://schemas.microsoft.com/office/drawing/2014/main" id="{B3BBFA1B-3594-4819-BD30-8625299AAFD4}"/>
              </a:ext>
            </a:extLst>
          </p:cNvPr>
          <p:cNvSpPr txBox="1"/>
          <p:nvPr/>
        </p:nvSpPr>
        <p:spPr>
          <a:xfrm>
            <a:off x="4525419" y="4220097"/>
            <a:ext cx="4316782"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latin typeface="Arial"/>
                <a:ea typeface="MS PGothic"/>
                <a:cs typeface="Arial"/>
              </a:rPr>
              <a:t>Source: Social Mode of Disablity video from </a:t>
            </a:r>
            <a:r>
              <a:rPr lang="en-US" sz="1050" i="1">
                <a:latin typeface="Arial"/>
                <a:ea typeface="MS PGothic"/>
                <a:cs typeface="Arial"/>
                <a:hlinkClick r:id="rId5"/>
              </a:rPr>
              <a:t>https://pwd.org.au/resources/disability-info/social-model-of-disability/</a:t>
            </a:r>
            <a:r>
              <a:rPr lang="en-US" sz="1050" i="1">
                <a:latin typeface="Arial"/>
                <a:ea typeface="MS PGothic"/>
                <a:cs typeface="Arial"/>
              </a:rPr>
              <a:t> </a:t>
            </a:r>
            <a:endParaRPr lang="en-US" i="1"/>
          </a:p>
        </p:txBody>
      </p:sp>
    </p:spTree>
    <p:extLst>
      <p:ext uri="{BB962C8B-B14F-4D97-AF65-F5344CB8AC3E}">
        <p14:creationId xmlns:p14="http://schemas.microsoft.com/office/powerpoint/2010/main" val="27814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9E3AB-D187-3245-8EB3-A2B8B99BB180}"/>
              </a:ext>
            </a:extLst>
          </p:cNvPr>
          <p:cNvSpPr>
            <a:spLocks noGrp="1"/>
          </p:cNvSpPr>
          <p:nvPr>
            <p:ph type="body" sz="quarter" idx="11"/>
          </p:nvPr>
        </p:nvSpPr>
        <p:spPr/>
        <p:txBody>
          <a:bodyPr/>
          <a:lstStyle/>
          <a:p>
            <a:r>
              <a:rPr lang="en-US"/>
              <a:t>Gaps</a:t>
            </a:r>
          </a:p>
        </p:txBody>
      </p:sp>
      <p:pic>
        <p:nvPicPr>
          <p:cNvPr id="4" name="Picture 3" descr="Emoji image of speaker wearing glasses and waving &#10;">
            <a:extLst>
              <a:ext uri="{FF2B5EF4-FFF2-40B4-BE49-F238E27FC236}">
                <a16:creationId xmlns:a16="http://schemas.microsoft.com/office/drawing/2014/main" id="{C8282EA7-57E4-304F-8142-63AFD49A1EDD}"/>
              </a:ext>
            </a:extLst>
          </p:cNvPr>
          <p:cNvPicPr>
            <a:picLocks noChangeAspect="1"/>
          </p:cNvPicPr>
          <p:nvPr/>
        </p:nvPicPr>
        <p:blipFill rotWithShape="1">
          <a:blip r:embed="rId3"/>
          <a:srcRect t="20733" r="41566"/>
          <a:stretch/>
        </p:blipFill>
        <p:spPr>
          <a:xfrm>
            <a:off x="0" y="3764478"/>
            <a:ext cx="1016581" cy="1379022"/>
          </a:xfrm>
          <a:prstGeom prst="rect">
            <a:avLst/>
          </a:prstGeom>
        </p:spPr>
      </p:pic>
      <p:sp>
        <p:nvSpPr>
          <p:cNvPr id="3" name="Text Placeholder 2">
            <a:extLst>
              <a:ext uri="{FF2B5EF4-FFF2-40B4-BE49-F238E27FC236}">
                <a16:creationId xmlns:a16="http://schemas.microsoft.com/office/drawing/2014/main" id="{2249AB38-46B0-C545-833C-488200E6833A}"/>
              </a:ext>
            </a:extLst>
          </p:cNvPr>
          <p:cNvSpPr>
            <a:spLocks noGrp="1"/>
          </p:cNvSpPr>
          <p:nvPr>
            <p:ph type="body" sz="quarter" idx="13"/>
          </p:nvPr>
        </p:nvSpPr>
        <p:spPr/>
        <p:txBody>
          <a:bodyPr vert="horz" lIns="0" tIns="0" rIns="0" bIns="0" anchor="t"/>
          <a:lstStyle/>
          <a:p>
            <a:r>
              <a:rPr lang="en-US">
                <a:ea typeface="MS PGothic"/>
              </a:rPr>
              <a:t>There are gaps in the CAST UDL guidelines </a:t>
            </a:r>
            <a:r>
              <a:rPr lang="en-CA"/>
              <a:t>from the lens of equity, diversity, and inclusion are being addressed </a:t>
            </a:r>
            <a:r>
              <a:rPr lang="en-US"/>
              <a:t>with a goal to promote more inclusive pedagogy in mind. </a:t>
            </a:r>
            <a:endParaRPr lang="en-US">
              <a:ea typeface="MS PGothic"/>
            </a:endParaRPr>
          </a:p>
          <a:p>
            <a:endParaRPr lang="en-US"/>
          </a:p>
          <a:p>
            <a:r>
              <a:rPr lang="en-US"/>
              <a:t>Good read for a deeper dive:</a:t>
            </a:r>
          </a:p>
          <a:p>
            <a:r>
              <a:rPr lang="en-US">
                <a:hlinkClick r:id="rId4"/>
              </a:rPr>
              <a:t>Cracks in the Foundation: Personal Reflections on the Past and Future of the UDL Guideline </a:t>
            </a:r>
            <a:r>
              <a:rPr lang="en-US"/>
              <a:t>(2021)</a:t>
            </a:r>
          </a:p>
          <a:p>
            <a:r>
              <a:rPr lang="en-US">
                <a:ea typeface="MS PGothic"/>
              </a:rPr>
              <a:t>        </a:t>
            </a:r>
            <a:endParaRPr lang="en-US"/>
          </a:p>
        </p:txBody>
      </p:sp>
    </p:spTree>
    <p:extLst>
      <p:ext uri="{BB962C8B-B14F-4D97-AF65-F5344CB8AC3E}">
        <p14:creationId xmlns:p14="http://schemas.microsoft.com/office/powerpoint/2010/main" val="3013916845"/>
      </p:ext>
    </p:extLst>
  </p:cSld>
  <p:clrMapOvr>
    <a:masterClrMapping/>
  </p:clrMapOvr>
</p:sld>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3872387-34b7-4a60-a363-363c16f07818">
      <UserInfo>
        <DisplayName>Sider, Michael</DisplayName>
        <AccountId>88</AccountId>
        <AccountType/>
      </UserInfo>
      <UserInfo>
        <DisplayName>Rozitis, Christopher</DisplayName>
        <AccountId>90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58A0397E95A24998A320C0C9E37708" ma:contentTypeVersion="13" ma:contentTypeDescription="Create a new document." ma:contentTypeScope="" ma:versionID="3ec417bbc8757e949253b7015e03f700">
  <xsd:schema xmlns:xsd="http://www.w3.org/2001/XMLSchema" xmlns:xs="http://www.w3.org/2001/XMLSchema" xmlns:p="http://schemas.microsoft.com/office/2006/metadata/properties" xmlns:ns2="ecfc2e3e-eda1-4d77-8751-0efc464d6cfa" xmlns:ns3="a3872387-34b7-4a60-a363-363c16f07818" targetNamespace="http://schemas.microsoft.com/office/2006/metadata/properties" ma:root="true" ma:fieldsID="4155510d972367da80a444c93493f463" ns2:_="" ns3:_="">
    <xsd:import namespace="ecfc2e3e-eda1-4d77-8751-0efc464d6cfa"/>
    <xsd:import namespace="a3872387-34b7-4a60-a363-363c16f078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c2e3e-eda1-4d77-8751-0efc464d6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872387-34b7-4a60-a363-363c16f0781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2B028-E475-44FF-8AC6-5936E39C7983}">
  <ds:schemaRefs>
    <ds:schemaRef ds:uri="http://schemas.microsoft.com/sharepoint/v3/contenttype/forms"/>
  </ds:schemaRefs>
</ds:datastoreItem>
</file>

<file path=customXml/itemProps2.xml><?xml version="1.0" encoding="utf-8"?>
<ds:datastoreItem xmlns:ds="http://schemas.openxmlformats.org/officeDocument/2006/customXml" ds:itemID="{98C9E599-3622-40EA-B2A9-276BDA621AB4}">
  <ds:schemaRefs>
    <ds:schemaRef ds:uri="a3872387-34b7-4a60-a363-363c16f0781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76555B-69CC-4268-AF84-B9D1517D33C9}">
  <ds:schemaRefs>
    <ds:schemaRef ds:uri="a3872387-34b7-4a60-a363-363c16f07818"/>
    <ds:schemaRef ds:uri="ecfc2e3e-eda1-4d77-8751-0efc464d6c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28</Slides>
  <Notes>23</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We acknowledge that UBC Vancouver is situated on the traditional, unceded territory of the xwməθkwəy̓əm (Musqueam), Skwxwú7mesh (Squamish), and Səl̓ílwətaʔ/Selilwitulh  (Tsleil- Waututh) 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revision>4</cp:revision>
  <cp:lastPrinted>2021-08-04T22:10:40Z</cp:lastPrinted>
  <dcterms:created xsi:type="dcterms:W3CDTF">2010-06-15T20:07:28Z</dcterms:created>
  <dcterms:modified xsi:type="dcterms:W3CDTF">2022-04-21T21:10:05Z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0x0101005258A0397E95A24998A320C0C9E37708</vt:lpwstr>
  </property>
</Properties>
</file>